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notesMasterIdLst>
    <p:notesMasterId r:id="rId109"/>
  </p:notesMasterIdLst>
  <p:sldIdLst>
    <p:sldId id="364" r:id="rId2"/>
    <p:sldId id="256" r:id="rId3"/>
    <p:sldId id="333" r:id="rId4"/>
    <p:sldId id="406" r:id="rId5"/>
    <p:sldId id="407" r:id="rId6"/>
    <p:sldId id="411" r:id="rId7"/>
    <p:sldId id="410" r:id="rId8"/>
    <p:sldId id="413" r:id="rId9"/>
    <p:sldId id="414" r:id="rId10"/>
    <p:sldId id="415" r:id="rId11"/>
    <p:sldId id="418" r:id="rId12"/>
    <p:sldId id="419" r:id="rId13"/>
    <p:sldId id="420" r:id="rId14"/>
    <p:sldId id="422" r:id="rId15"/>
    <p:sldId id="369" r:id="rId16"/>
    <p:sldId id="412" r:id="rId17"/>
    <p:sldId id="324" r:id="rId18"/>
    <p:sldId id="439" r:id="rId19"/>
    <p:sldId id="441" r:id="rId20"/>
    <p:sldId id="440" r:id="rId21"/>
    <p:sldId id="423" r:id="rId22"/>
    <p:sldId id="428" r:id="rId23"/>
    <p:sldId id="458" r:id="rId24"/>
    <p:sldId id="427" r:id="rId25"/>
    <p:sldId id="365" r:id="rId26"/>
    <p:sldId id="325" r:id="rId27"/>
    <p:sldId id="381" r:id="rId28"/>
    <p:sldId id="430" r:id="rId29"/>
    <p:sldId id="258" r:id="rId30"/>
    <p:sldId id="320" r:id="rId31"/>
    <p:sldId id="259" r:id="rId32"/>
    <p:sldId id="260" r:id="rId33"/>
    <p:sldId id="447" r:id="rId34"/>
    <p:sldId id="321" r:id="rId35"/>
    <p:sldId id="261" r:id="rId36"/>
    <p:sldId id="262" r:id="rId37"/>
    <p:sldId id="263" r:id="rId38"/>
    <p:sldId id="448" r:id="rId39"/>
    <p:sldId id="449" r:id="rId40"/>
    <p:sldId id="433" r:id="rId41"/>
    <p:sldId id="328" r:id="rId42"/>
    <p:sldId id="264" r:id="rId43"/>
    <p:sldId id="431" r:id="rId44"/>
    <p:sldId id="432" r:id="rId45"/>
    <p:sldId id="310" r:id="rId46"/>
    <p:sldId id="459" r:id="rId47"/>
    <p:sldId id="379" r:id="rId48"/>
    <p:sldId id="309" r:id="rId49"/>
    <p:sldId id="457" r:id="rId50"/>
    <p:sldId id="450" r:id="rId51"/>
    <p:sldId id="451" r:id="rId52"/>
    <p:sldId id="376" r:id="rId53"/>
    <p:sldId id="391" r:id="rId54"/>
    <p:sldId id="275" r:id="rId55"/>
    <p:sldId id="373" r:id="rId56"/>
    <p:sldId id="318" r:id="rId57"/>
    <p:sldId id="382" r:id="rId58"/>
    <p:sldId id="282" r:id="rId59"/>
    <p:sldId id="283" r:id="rId60"/>
    <p:sldId id="284" r:id="rId61"/>
    <p:sldId id="285" r:id="rId62"/>
    <p:sldId id="286" r:id="rId63"/>
    <p:sldId id="287" r:id="rId64"/>
    <p:sldId id="312" r:id="rId65"/>
    <p:sldId id="289" r:id="rId66"/>
    <p:sldId id="368" r:id="rId67"/>
    <p:sldId id="292" r:id="rId68"/>
    <p:sldId id="293" r:id="rId69"/>
    <p:sldId id="294" r:id="rId70"/>
    <p:sldId id="461" r:id="rId71"/>
    <p:sldId id="377" r:id="rId72"/>
    <p:sldId id="295" r:id="rId73"/>
    <p:sldId id="297" r:id="rId74"/>
    <p:sldId id="460" r:id="rId75"/>
    <p:sldId id="298" r:id="rId76"/>
    <p:sldId id="301" r:id="rId77"/>
    <p:sldId id="300" r:id="rId78"/>
    <p:sldId id="302" r:id="rId79"/>
    <p:sldId id="305" r:id="rId80"/>
    <p:sldId id="313" r:id="rId81"/>
    <p:sldId id="314" r:id="rId82"/>
    <p:sldId id="315" r:id="rId83"/>
    <p:sldId id="317" r:id="rId84"/>
    <p:sldId id="452" r:id="rId85"/>
    <p:sldId id="453" r:id="rId86"/>
    <p:sldId id="392" r:id="rId87"/>
    <p:sldId id="347" r:id="rId88"/>
    <p:sldId id="348" r:id="rId89"/>
    <p:sldId id="349" r:id="rId90"/>
    <p:sldId id="384" r:id="rId91"/>
    <p:sldId id="385" r:id="rId92"/>
    <p:sldId id="386" r:id="rId93"/>
    <p:sldId id="387" r:id="rId94"/>
    <p:sldId id="388" r:id="rId95"/>
    <p:sldId id="389" r:id="rId96"/>
    <p:sldId id="454" r:id="rId97"/>
    <p:sldId id="350" r:id="rId98"/>
    <p:sldId id="351" r:id="rId99"/>
    <p:sldId id="352" r:id="rId100"/>
    <p:sldId id="353" r:id="rId101"/>
    <p:sldId id="354" r:id="rId102"/>
    <p:sldId id="355" r:id="rId103"/>
    <p:sldId id="356" r:id="rId104"/>
    <p:sldId id="402" r:id="rId105"/>
    <p:sldId id="330" r:id="rId106"/>
    <p:sldId id="332" r:id="rId107"/>
    <p:sldId id="319" r:id="rId108"/>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latin typeface="Arial Narrow" pitchFamily="34" charset="0"/>
        <a:ea typeface="+mn-ea"/>
        <a:cs typeface="+mn-cs"/>
      </a:defRPr>
    </a:lvl1pPr>
    <a:lvl2pPr marL="457200" algn="ctr" rtl="0" fontAlgn="base">
      <a:spcBef>
        <a:spcPct val="0"/>
      </a:spcBef>
      <a:spcAft>
        <a:spcPct val="0"/>
      </a:spcAft>
      <a:defRPr sz="2000" kern="1200">
        <a:solidFill>
          <a:schemeClr val="tx1"/>
        </a:solidFill>
        <a:latin typeface="Arial Narrow" pitchFamily="34" charset="0"/>
        <a:ea typeface="+mn-ea"/>
        <a:cs typeface="+mn-cs"/>
      </a:defRPr>
    </a:lvl2pPr>
    <a:lvl3pPr marL="914400" algn="ctr" rtl="0" fontAlgn="base">
      <a:spcBef>
        <a:spcPct val="0"/>
      </a:spcBef>
      <a:spcAft>
        <a:spcPct val="0"/>
      </a:spcAft>
      <a:defRPr sz="2000" kern="1200">
        <a:solidFill>
          <a:schemeClr val="tx1"/>
        </a:solidFill>
        <a:latin typeface="Arial Narrow" pitchFamily="34" charset="0"/>
        <a:ea typeface="+mn-ea"/>
        <a:cs typeface="+mn-cs"/>
      </a:defRPr>
    </a:lvl3pPr>
    <a:lvl4pPr marL="1371600" algn="ctr" rtl="0" fontAlgn="base">
      <a:spcBef>
        <a:spcPct val="0"/>
      </a:spcBef>
      <a:spcAft>
        <a:spcPct val="0"/>
      </a:spcAft>
      <a:defRPr sz="2000" kern="1200">
        <a:solidFill>
          <a:schemeClr val="tx1"/>
        </a:solidFill>
        <a:latin typeface="Arial Narrow" pitchFamily="34" charset="0"/>
        <a:ea typeface="+mn-ea"/>
        <a:cs typeface="+mn-cs"/>
      </a:defRPr>
    </a:lvl4pPr>
    <a:lvl5pPr marL="1828800" algn="ctr" rtl="0" fontAlgn="base">
      <a:spcBef>
        <a:spcPct val="0"/>
      </a:spcBef>
      <a:spcAft>
        <a:spcPct val="0"/>
      </a:spcAft>
      <a:defRPr sz="2000" kern="1200">
        <a:solidFill>
          <a:schemeClr val="tx1"/>
        </a:solidFill>
        <a:latin typeface="Arial Narrow" pitchFamily="34" charset="0"/>
        <a:ea typeface="+mn-ea"/>
        <a:cs typeface="+mn-cs"/>
      </a:defRPr>
    </a:lvl5pPr>
    <a:lvl6pPr marL="2286000" algn="l" defTabSz="914400" rtl="0" eaLnBrk="1" latinLnBrk="0" hangingPunct="1">
      <a:defRPr sz="2000" kern="1200">
        <a:solidFill>
          <a:schemeClr val="tx1"/>
        </a:solidFill>
        <a:latin typeface="Arial Narrow" pitchFamily="34" charset="0"/>
        <a:ea typeface="+mn-ea"/>
        <a:cs typeface="+mn-cs"/>
      </a:defRPr>
    </a:lvl6pPr>
    <a:lvl7pPr marL="2743200" algn="l" defTabSz="914400" rtl="0" eaLnBrk="1" latinLnBrk="0" hangingPunct="1">
      <a:defRPr sz="2000" kern="1200">
        <a:solidFill>
          <a:schemeClr val="tx1"/>
        </a:solidFill>
        <a:latin typeface="Arial Narrow" pitchFamily="34" charset="0"/>
        <a:ea typeface="+mn-ea"/>
        <a:cs typeface="+mn-cs"/>
      </a:defRPr>
    </a:lvl7pPr>
    <a:lvl8pPr marL="3200400" algn="l" defTabSz="914400" rtl="0" eaLnBrk="1" latinLnBrk="0" hangingPunct="1">
      <a:defRPr sz="2000" kern="1200">
        <a:solidFill>
          <a:schemeClr val="tx1"/>
        </a:solidFill>
        <a:latin typeface="Arial Narrow" pitchFamily="34" charset="0"/>
        <a:ea typeface="+mn-ea"/>
        <a:cs typeface="+mn-cs"/>
      </a:defRPr>
    </a:lvl8pPr>
    <a:lvl9pPr marL="3657600" algn="l" defTabSz="914400" rtl="0" eaLnBrk="1" latinLnBrk="0" hangingPunct="1">
      <a:defRPr sz="20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CC0000"/>
    <a:srgbClr val="FFCCFF"/>
    <a:srgbClr val="FFFFFF"/>
    <a:srgbClr val="CC66FF"/>
    <a:srgbClr val="FF33CC"/>
    <a:srgbClr val="FF33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0" y="5973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8766"/>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0.xml"/><Relationship Id="rId1" Type="http://schemas.openxmlformats.org/officeDocument/2006/relationships/slide" Target="slides/slide29.xml"/><Relationship Id="rId5" Type="http://schemas.openxmlformats.org/officeDocument/2006/relationships/slide" Target="slides/slide71.xml"/><Relationship Id="rId4"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EF320DF-7D58-4A18-8792-F57B51497DD8}" type="datetimeFigureOut">
              <a:rPr lang="en-US"/>
              <a:pPr>
                <a:defRPr/>
              </a:pPr>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B49BB6-9740-427A-9B81-E0D2F9D568FD}" type="slidenum">
              <a:rPr lang="en-US"/>
              <a:pPr>
                <a:defRPr/>
              </a:pPr>
              <a:t>‹#›</a:t>
            </a:fld>
            <a:endParaRPr lang="en-US"/>
          </a:p>
        </p:txBody>
      </p:sp>
    </p:spTree>
    <p:extLst>
      <p:ext uri="{BB962C8B-B14F-4D97-AF65-F5344CB8AC3E}">
        <p14:creationId xmlns:p14="http://schemas.microsoft.com/office/powerpoint/2010/main" val="1295518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85598920-88D8-4C4B-BA8D-B8206D38F757}" type="slidenum">
              <a:rPr lang="en-US" sz="1200" smtClean="0">
                <a:latin typeface="Arial" charset="0"/>
                <a:cs typeface="Arial" charset="0"/>
              </a:rPr>
              <a:pPr eaLnBrk="1" hangingPunct="1"/>
              <a:t>1</a:t>
            </a:fld>
            <a:endParaRPr lang="en-US" sz="1200" smtClean="0">
              <a:latin typeface="Arial" charset="0"/>
              <a:cs typeface="Arial"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charset="0"/>
                <a:cs typeface="Arial" charset="0"/>
              </a:rPr>
              <a:t>GOOD MORNING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Applying fluoride varnish takes 5 Steps:</a:t>
            </a:r>
          </a:p>
          <a:p>
            <a:pPr>
              <a:spcBef>
                <a:spcPct val="0"/>
              </a:spcBef>
            </a:pPr>
            <a:endParaRPr lang="en-US" smtClean="0"/>
          </a:p>
          <a:p>
            <a:pPr>
              <a:spcBef>
                <a:spcPct val="0"/>
              </a:spcBef>
            </a:pPr>
            <a:r>
              <a:rPr lang="en-US" smtClean="0"/>
              <a:t>1. Get ready</a:t>
            </a:r>
          </a:p>
          <a:p>
            <a:pPr>
              <a:spcBef>
                <a:spcPct val="0"/>
              </a:spcBef>
            </a:pPr>
            <a:r>
              <a:rPr lang="en-US" smtClean="0"/>
              <a:t>2. Provide an oral health assessment </a:t>
            </a:r>
          </a:p>
          <a:p>
            <a:pPr>
              <a:spcBef>
                <a:spcPct val="0"/>
              </a:spcBef>
            </a:pPr>
            <a:r>
              <a:rPr lang="en-US" smtClean="0"/>
              <a:t>3. Dry the teeth</a:t>
            </a:r>
          </a:p>
          <a:p>
            <a:pPr>
              <a:spcBef>
                <a:spcPct val="0"/>
              </a:spcBef>
            </a:pPr>
            <a:r>
              <a:rPr lang="en-US" smtClean="0"/>
              <a:t>4. Apply fluoride varnish</a:t>
            </a:r>
          </a:p>
          <a:p>
            <a:pPr>
              <a:spcBef>
                <a:spcPct val="0"/>
              </a:spcBef>
            </a:pPr>
            <a:r>
              <a:rPr lang="en-US" smtClean="0"/>
              <a:t>5. Provide the family with take home messages</a:t>
            </a:r>
          </a:p>
          <a:p>
            <a:pPr>
              <a:spcBef>
                <a:spcPct val="0"/>
              </a:spcBef>
            </a:pPr>
            <a:r>
              <a:rPr lang="en-US" smtClean="0"/>
              <a:t> </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A5D3BB18-6CE7-4E9B-B3A2-1B6B7736D961}" type="slidenum">
              <a:rPr lang="en-US" sz="1200" smtClean="0"/>
              <a:pPr eaLnBrk="1" hangingPunct="1"/>
              <a:t>47</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A2812795-1CD7-402B-8187-975B6966CBD4}" type="slidenum">
              <a:rPr lang="en-US" sz="1200" smtClean="0"/>
              <a:pPr eaLnBrk="1" hangingPunct="1"/>
              <a:t>106</a:t>
            </a:fld>
            <a:endParaRPr lang="en-US" sz="1200"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00F0D60F-C5C2-4338-834D-0BA4F68CA65D}" type="slidenum">
              <a:rPr lang="en-US" sz="1200" smtClean="0"/>
              <a:pPr eaLnBrk="1" hangingPunct="1"/>
              <a:t>8</a:t>
            </a:fld>
            <a:endParaRPr lang="en-US" sz="1200"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E0406200-E07C-453C-8875-0A947BF552AA}" type="slidenum">
              <a:rPr lang="en-US" sz="1200" smtClean="0"/>
              <a:pPr eaLnBrk="1" hangingPunct="1"/>
              <a:t>9</a:t>
            </a:fld>
            <a:endParaRPr lang="en-US" sz="1200"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ECF97987-2019-4B71-AD7D-F89673A33128}" type="slidenum">
              <a:rPr lang="en-US" sz="1200" smtClean="0"/>
              <a:pPr eaLnBrk="1" hangingPunct="1"/>
              <a:t>10</a:t>
            </a:fld>
            <a:endParaRPr lang="en-US" sz="1200"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4CF9D8D0-ABF4-4EE1-871B-31B43DC5B7CD}" type="slidenum">
              <a:rPr lang="en-US" sz="1200" smtClean="0"/>
              <a:pPr eaLnBrk="1" hangingPunct="1"/>
              <a:t>11</a:t>
            </a:fld>
            <a:endParaRPr lang="en-US" sz="1200"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EFBF05EE-482B-4B5A-A017-603AC4382A22}" type="slidenum">
              <a:rPr lang="en-US" sz="1200" smtClean="0"/>
              <a:pPr eaLnBrk="1" hangingPunct="1"/>
              <a:t>12</a:t>
            </a:fld>
            <a:endParaRPr lang="en-US" sz="1200" smtClean="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583A30FE-5688-4000-9EA6-DFABB5293BD0}" type="slidenum">
              <a:rPr lang="en-US" sz="1200" smtClean="0"/>
              <a:pPr eaLnBrk="1" hangingPunct="1"/>
              <a:t>13</a:t>
            </a:fld>
            <a:endParaRPr lang="en-US" sz="1200"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91979118-4307-44C5-A827-4DE0E593C836}" type="slidenum">
              <a:rPr lang="en-US" sz="1200" smtClean="0"/>
              <a:pPr eaLnBrk="1" hangingPunct="1"/>
              <a:t>14</a:t>
            </a:fld>
            <a:endParaRPr lang="en-US" sz="1200"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fld id="{8429E05F-332C-43A2-B901-D4D5A261A9E6}" type="slidenum">
              <a:rPr lang="en-US" sz="1200" smtClean="0"/>
              <a:pPr eaLnBrk="1" hangingPunct="1"/>
              <a:t>15</a:t>
            </a:fld>
            <a:endParaRPr lang="en-US" sz="1200"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F4300B0-BAC6-4FDE-B0B3-B42E59D6FECA}" type="slidenum">
              <a:rPr lang="en-US"/>
              <a:pPr>
                <a:defRPr/>
              </a:pPr>
              <a:t>‹#›</a:t>
            </a:fld>
            <a:endParaRPr lang="en-US"/>
          </a:p>
        </p:txBody>
      </p:sp>
    </p:spTree>
    <p:extLst>
      <p:ext uri="{BB962C8B-B14F-4D97-AF65-F5344CB8AC3E}">
        <p14:creationId xmlns:p14="http://schemas.microsoft.com/office/powerpoint/2010/main" val="1346964792"/>
      </p:ext>
    </p:extLst>
  </p:cSld>
  <p:clrMapOvr>
    <a:overrideClrMapping bg1="dk1" tx1="lt1" bg2="dk2" tx2="lt2" accent1="accent1" accent2="accent2" accent3="accent3" accent4="accent4" accent5="accent5" accent6="accent6" hlink="hlink" folHlink="folHlink"/>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C1613C7-F79E-4F60-A8BD-FA74A7FCE65E}" type="slidenum">
              <a:rPr lang="en-US"/>
              <a:pPr>
                <a:defRPr/>
              </a:pPr>
              <a:t>‹#›</a:t>
            </a:fld>
            <a:endParaRPr lang="en-US"/>
          </a:p>
        </p:txBody>
      </p:sp>
    </p:spTree>
    <p:extLst>
      <p:ext uri="{BB962C8B-B14F-4D97-AF65-F5344CB8AC3E}">
        <p14:creationId xmlns:p14="http://schemas.microsoft.com/office/powerpoint/2010/main" val="1063830389"/>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E4203FE-765E-476D-8CD8-3A670387C6EA}" type="slidenum">
              <a:rPr lang="en-US"/>
              <a:pPr>
                <a:defRPr/>
              </a:pPr>
              <a:t>‹#›</a:t>
            </a:fld>
            <a:endParaRPr lang="en-US"/>
          </a:p>
        </p:txBody>
      </p:sp>
    </p:spTree>
    <p:extLst>
      <p:ext uri="{BB962C8B-B14F-4D97-AF65-F5344CB8AC3E}">
        <p14:creationId xmlns:p14="http://schemas.microsoft.com/office/powerpoint/2010/main" val="141469938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pPr>
              <a:defRPr/>
            </a:pPr>
            <a:fld id="{3AA449E4-0F23-42AA-89D9-E205F2BF6586}" type="slidenum">
              <a:rPr lang="en-US"/>
              <a:pPr>
                <a:defRPr/>
              </a:pPr>
              <a:t>‹#›</a:t>
            </a:fld>
            <a:endParaRPr lang="en-US"/>
          </a:p>
        </p:txBody>
      </p:sp>
    </p:spTree>
    <p:extLst>
      <p:ext uri="{BB962C8B-B14F-4D97-AF65-F5344CB8AC3E}">
        <p14:creationId xmlns:p14="http://schemas.microsoft.com/office/powerpoint/2010/main" val="2108867254"/>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066800" y="63246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505200" y="63246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934200" y="6324600"/>
            <a:ext cx="1905000" cy="457200"/>
          </a:xfrm>
        </p:spPr>
        <p:txBody>
          <a:bodyPr/>
          <a:lstStyle>
            <a:lvl1pPr>
              <a:defRPr/>
            </a:lvl1pPr>
          </a:lstStyle>
          <a:p>
            <a:pPr>
              <a:defRPr/>
            </a:pPr>
            <a:fld id="{C90DB2DE-3A8A-45F7-A323-582F8FE1D53C}" type="slidenum">
              <a:rPr lang="en-US"/>
              <a:pPr>
                <a:defRPr/>
              </a:pPr>
              <a:t>‹#›</a:t>
            </a:fld>
            <a:endParaRPr lang="en-US"/>
          </a:p>
        </p:txBody>
      </p:sp>
    </p:spTree>
    <p:extLst>
      <p:ext uri="{BB962C8B-B14F-4D97-AF65-F5344CB8AC3E}">
        <p14:creationId xmlns:p14="http://schemas.microsoft.com/office/powerpoint/2010/main" val="581173335"/>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6764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1066800" y="63246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505200" y="63246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324600"/>
            <a:ext cx="1905000" cy="457200"/>
          </a:xfrm>
        </p:spPr>
        <p:txBody>
          <a:bodyPr/>
          <a:lstStyle>
            <a:lvl1pPr>
              <a:defRPr/>
            </a:lvl1pPr>
          </a:lstStyle>
          <a:p>
            <a:pPr>
              <a:defRPr/>
            </a:pPr>
            <a:fld id="{E415B985-C8B7-4831-9E0A-33E431DFEB15}" type="slidenum">
              <a:rPr lang="en-US"/>
              <a:pPr>
                <a:defRPr/>
              </a:pPr>
              <a:t>‹#›</a:t>
            </a:fld>
            <a:endParaRPr lang="en-US"/>
          </a:p>
        </p:txBody>
      </p:sp>
    </p:spTree>
    <p:extLst>
      <p:ext uri="{BB962C8B-B14F-4D97-AF65-F5344CB8AC3E}">
        <p14:creationId xmlns:p14="http://schemas.microsoft.com/office/powerpoint/2010/main" val="230454739"/>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D24F59-B7B8-40F9-845A-97A313DBF5BA}" type="slidenum">
              <a:rPr lang="en-US"/>
              <a:pPr>
                <a:defRPr/>
              </a:pPr>
              <a:t>‹#›</a:t>
            </a:fld>
            <a:endParaRPr lang="en-US"/>
          </a:p>
        </p:txBody>
      </p:sp>
    </p:spTree>
    <p:extLst>
      <p:ext uri="{BB962C8B-B14F-4D97-AF65-F5344CB8AC3E}">
        <p14:creationId xmlns:p14="http://schemas.microsoft.com/office/powerpoint/2010/main" val="909883357"/>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C39C7A-0636-4690-9A59-597DB7470C59}" type="slidenum">
              <a:rPr lang="en-US"/>
              <a:pPr>
                <a:defRPr/>
              </a:pPr>
              <a:t>‹#›</a:t>
            </a:fld>
            <a:endParaRPr lang="en-US"/>
          </a:p>
        </p:txBody>
      </p:sp>
    </p:spTree>
    <p:extLst>
      <p:ext uri="{BB962C8B-B14F-4D97-AF65-F5344CB8AC3E}">
        <p14:creationId xmlns:p14="http://schemas.microsoft.com/office/powerpoint/2010/main" val="104776712"/>
      </p:ext>
    </p:extLst>
  </p:cSld>
  <p:clrMapOvr>
    <a:overrideClrMapping bg1="dk1" tx1="lt1" bg2="dk2" tx2="lt2" accent1="accent1" accent2="accent2" accent3="accent3" accent4="accent4" accent5="accent5" accent6="accent6" hlink="hlink" folHlink="folHlink"/>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F86CA6C-7496-4DDF-93F3-953C18C5B4E1}" type="slidenum">
              <a:rPr lang="en-US"/>
              <a:pPr>
                <a:defRPr/>
              </a:pPr>
              <a:t>‹#›</a:t>
            </a:fld>
            <a:endParaRPr lang="en-US"/>
          </a:p>
        </p:txBody>
      </p:sp>
    </p:spTree>
    <p:extLst>
      <p:ext uri="{BB962C8B-B14F-4D97-AF65-F5344CB8AC3E}">
        <p14:creationId xmlns:p14="http://schemas.microsoft.com/office/powerpoint/2010/main" val="841236112"/>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11498A4-76E8-4371-BCF8-389125D96B0F}" type="slidenum">
              <a:rPr lang="en-US"/>
              <a:pPr>
                <a:defRPr/>
              </a:pPr>
              <a:t>‹#›</a:t>
            </a:fld>
            <a:endParaRPr lang="en-US"/>
          </a:p>
        </p:txBody>
      </p:sp>
    </p:spTree>
    <p:extLst>
      <p:ext uri="{BB962C8B-B14F-4D97-AF65-F5344CB8AC3E}">
        <p14:creationId xmlns:p14="http://schemas.microsoft.com/office/powerpoint/2010/main" val="2229315280"/>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00C6A60-C4B1-4B65-A09C-527AADF64F27}" type="slidenum">
              <a:rPr lang="en-US"/>
              <a:pPr>
                <a:defRPr/>
              </a:pPr>
              <a:t>‹#›</a:t>
            </a:fld>
            <a:endParaRPr lang="en-US"/>
          </a:p>
        </p:txBody>
      </p:sp>
    </p:spTree>
    <p:extLst>
      <p:ext uri="{BB962C8B-B14F-4D97-AF65-F5344CB8AC3E}">
        <p14:creationId xmlns:p14="http://schemas.microsoft.com/office/powerpoint/2010/main" val="2247614081"/>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396149-A62F-4CE1-BB2C-ACB70CDE52D0}" type="slidenum">
              <a:rPr lang="en-US"/>
              <a:pPr>
                <a:defRPr/>
              </a:pPr>
              <a:t>‹#›</a:t>
            </a:fld>
            <a:endParaRPr lang="en-US"/>
          </a:p>
        </p:txBody>
      </p:sp>
    </p:spTree>
    <p:extLst>
      <p:ext uri="{BB962C8B-B14F-4D97-AF65-F5344CB8AC3E}">
        <p14:creationId xmlns:p14="http://schemas.microsoft.com/office/powerpoint/2010/main" val="296779213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207D12-BBB2-4850-930D-1D13636D9B25}" type="slidenum">
              <a:rPr lang="en-US"/>
              <a:pPr>
                <a:defRPr/>
              </a:pPr>
              <a:t>‹#›</a:t>
            </a:fld>
            <a:endParaRPr lang="en-US"/>
          </a:p>
        </p:txBody>
      </p:sp>
    </p:spTree>
    <p:extLst>
      <p:ext uri="{BB962C8B-B14F-4D97-AF65-F5344CB8AC3E}">
        <p14:creationId xmlns:p14="http://schemas.microsoft.com/office/powerpoint/2010/main" val="121707627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6F4870F-9202-4BDA-9E25-66A1A3068462}" type="slidenum">
              <a:rPr lang="en-US"/>
              <a:pPr>
                <a:defRPr/>
              </a:pPr>
              <a:t>‹#›</a:t>
            </a:fld>
            <a:endParaRPr lang="en-US"/>
          </a:p>
        </p:txBody>
      </p:sp>
    </p:spTree>
    <p:extLst>
      <p:ext uri="{BB962C8B-B14F-4D97-AF65-F5344CB8AC3E}">
        <p14:creationId xmlns:p14="http://schemas.microsoft.com/office/powerpoint/2010/main" val="3825753204"/>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261F54C-A443-479C-9708-7D3BAA2E9B1D}"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629" r:id="rId1"/>
    <p:sldLayoutId id="2147484621" r:id="rId2"/>
    <p:sldLayoutId id="2147484630" r:id="rId3"/>
    <p:sldLayoutId id="2147484622" r:id="rId4"/>
    <p:sldLayoutId id="2147484623" r:id="rId5"/>
    <p:sldLayoutId id="2147484624" r:id="rId6"/>
    <p:sldLayoutId id="2147484625" r:id="rId7"/>
    <p:sldLayoutId id="2147484626" r:id="rId8"/>
    <p:sldLayoutId id="2147484631" r:id="rId9"/>
    <p:sldLayoutId id="2147484627" r:id="rId10"/>
    <p:sldLayoutId id="2147484628" r:id="rId11"/>
    <p:sldLayoutId id="2147484632" r:id="rId12"/>
    <p:sldLayoutId id="2147484633" r:id="rId13"/>
    <p:sldLayoutId id="2147484634" r:id="rId14"/>
  </p:sldLayoutIdLst>
  <p:transition spd="med">
    <p:circle/>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animated pics\0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4475"/>
            <a:ext cx="79248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609600"/>
            <a:ext cx="3352800" cy="609600"/>
          </a:xfrm>
        </p:spPr>
        <p:txBody>
          <a:bodyPr/>
          <a:lstStyle/>
          <a:p>
            <a:pPr eaLnBrk="1" hangingPunct="1"/>
            <a:r>
              <a:rPr lang="en-US" sz="3600" dirty="0" smtClean="0">
                <a:latin typeface="Times New Roman" pitchFamily="18" charset="0"/>
              </a:rPr>
              <a:t>Occurrence-</a:t>
            </a:r>
          </a:p>
        </p:txBody>
      </p:sp>
      <p:sp>
        <p:nvSpPr>
          <p:cNvPr id="17411" name="Rectangle 3"/>
          <p:cNvSpPr>
            <a:spLocks noGrp="1" noChangeArrowheads="1"/>
          </p:cNvSpPr>
          <p:nvPr>
            <p:ph idx="1"/>
          </p:nvPr>
        </p:nvSpPr>
        <p:spPr>
          <a:xfrm>
            <a:off x="457200" y="1371600"/>
            <a:ext cx="8229600" cy="4572000"/>
          </a:xfrm>
        </p:spPr>
        <p:txBody>
          <a:bodyPr>
            <a:normAutofit fontScale="92500" lnSpcReduction="10000"/>
          </a:bodyPr>
          <a:lstStyle/>
          <a:p>
            <a:pPr marL="274320" indent="-274320" eaLnBrk="1" fontAlgn="auto" hangingPunct="1">
              <a:lnSpc>
                <a:spcPct val="200000"/>
              </a:lnSpc>
              <a:spcAft>
                <a:spcPts val="0"/>
              </a:spcAft>
              <a:buClr>
                <a:schemeClr val="accent3"/>
              </a:buClr>
              <a:buFontTx/>
              <a:buNone/>
              <a:defRPr/>
            </a:pPr>
            <a:r>
              <a:rPr lang="en-US" sz="2400" dirty="0" smtClean="0">
                <a:latin typeface="Times New Roman" pitchFamily="18" charset="0"/>
                <a:cs typeface="Andalus" pitchFamily="2" charset="-78"/>
              </a:rPr>
              <a:t>-17</a:t>
            </a:r>
            <a:r>
              <a:rPr lang="en-US" sz="2400" baseline="30000" dirty="0" smtClean="0">
                <a:latin typeface="Times New Roman" pitchFamily="18" charset="0"/>
                <a:cs typeface="Andalus" pitchFamily="2" charset="-78"/>
              </a:rPr>
              <a:t>th</a:t>
            </a:r>
            <a:r>
              <a:rPr lang="en-US" sz="2400" dirty="0" smtClean="0">
                <a:latin typeface="Times New Roman" pitchFamily="18" charset="0"/>
                <a:cs typeface="Andalus" pitchFamily="2" charset="-78"/>
              </a:rPr>
              <a:t> in order of abundance of all elements</a:t>
            </a:r>
          </a:p>
          <a:p>
            <a:pPr marL="274320" indent="-274320" eaLnBrk="1" fontAlgn="auto" hangingPunct="1">
              <a:lnSpc>
                <a:spcPct val="200000"/>
              </a:lnSpc>
              <a:spcAft>
                <a:spcPts val="0"/>
              </a:spcAft>
              <a:buClr>
                <a:schemeClr val="accent3"/>
              </a:buClr>
              <a:buFontTx/>
              <a:buNone/>
              <a:defRPr/>
            </a:pPr>
            <a:r>
              <a:rPr lang="en-US" sz="2400" dirty="0" smtClean="0">
                <a:latin typeface="Times New Roman" pitchFamily="18" charset="0"/>
                <a:cs typeface="Andalus" pitchFamily="2" charset="-78"/>
              </a:rPr>
              <a:t>-Constitutes about 0.032% in earth’s crust</a:t>
            </a:r>
          </a:p>
          <a:p>
            <a:pPr marL="274320" indent="-274320" eaLnBrk="1" fontAlgn="auto" hangingPunct="1">
              <a:lnSpc>
                <a:spcPct val="200000"/>
              </a:lnSpc>
              <a:spcAft>
                <a:spcPts val="0"/>
              </a:spcAft>
              <a:buClr>
                <a:schemeClr val="accent3"/>
              </a:buClr>
              <a:buFontTx/>
              <a:buNone/>
              <a:defRPr/>
            </a:pPr>
            <a:r>
              <a:rPr lang="en-US" sz="2400" dirty="0" smtClean="0">
                <a:latin typeface="Times New Roman" pitchFamily="18" charset="0"/>
                <a:cs typeface="Andalus" pitchFamily="2" charset="-78"/>
              </a:rPr>
              <a:t>				-Fluoride containing minerals</a:t>
            </a:r>
          </a:p>
          <a:p>
            <a:pPr marL="758952" lvl="2" indent="-246888" eaLnBrk="1" fontAlgn="auto" hangingPunct="1">
              <a:lnSpc>
                <a:spcPct val="150000"/>
              </a:lnSpc>
              <a:spcAft>
                <a:spcPts val="0"/>
              </a:spcAft>
              <a:buClr>
                <a:schemeClr val="accent4"/>
              </a:buClr>
              <a:buFontTx/>
              <a:buNone/>
              <a:defRPr/>
            </a:pPr>
            <a:r>
              <a:rPr lang="en-US" sz="2400" dirty="0" smtClean="0">
                <a:latin typeface="Times New Roman" pitchFamily="18" charset="0"/>
                <a:cs typeface="Andalus" pitchFamily="2" charset="-78"/>
              </a:rPr>
              <a:t>				Fluorspar (CaF</a:t>
            </a:r>
            <a:r>
              <a:rPr lang="en-US" sz="2400" baseline="-25000" dirty="0" smtClean="0">
                <a:latin typeface="Times New Roman" pitchFamily="18" charset="0"/>
                <a:cs typeface="Andalus" pitchFamily="2" charset="-78"/>
              </a:rPr>
              <a:t>2</a:t>
            </a:r>
            <a:r>
              <a:rPr lang="en-US" sz="2400" dirty="0" smtClean="0">
                <a:latin typeface="Times New Roman" pitchFamily="18" charset="0"/>
                <a:cs typeface="Andalus" pitchFamily="2" charset="-78"/>
              </a:rPr>
              <a:t>) - 48.8%</a:t>
            </a:r>
          </a:p>
          <a:p>
            <a:pPr marL="758952" lvl="2" indent="-246888" eaLnBrk="1" fontAlgn="auto" hangingPunct="1">
              <a:lnSpc>
                <a:spcPct val="150000"/>
              </a:lnSpc>
              <a:spcAft>
                <a:spcPts val="0"/>
              </a:spcAft>
              <a:buClr>
                <a:schemeClr val="accent4"/>
              </a:buClr>
              <a:buFontTx/>
              <a:buNone/>
              <a:defRPr/>
            </a:pPr>
            <a:r>
              <a:rPr lang="en-US" sz="2400" dirty="0" smtClean="0">
                <a:latin typeface="Times New Roman" pitchFamily="18" charset="0"/>
                <a:cs typeface="Andalus" pitchFamily="2" charset="-78"/>
              </a:rPr>
              <a:t>				</a:t>
            </a:r>
            <a:r>
              <a:rPr lang="en-US" sz="2400" dirty="0" err="1" smtClean="0">
                <a:latin typeface="Times New Roman" pitchFamily="18" charset="0"/>
                <a:cs typeface="Andalus" pitchFamily="2" charset="-78"/>
              </a:rPr>
              <a:t>Cryolite</a:t>
            </a:r>
            <a:r>
              <a:rPr lang="en-US" sz="2400" dirty="0" smtClean="0">
                <a:latin typeface="Times New Roman" pitchFamily="18" charset="0"/>
                <a:cs typeface="Andalus" pitchFamily="2" charset="-78"/>
              </a:rPr>
              <a:t> (Na</a:t>
            </a:r>
            <a:r>
              <a:rPr lang="en-US" sz="2400" baseline="-25000" dirty="0" smtClean="0">
                <a:latin typeface="Times New Roman" pitchFamily="18" charset="0"/>
                <a:cs typeface="Andalus" pitchFamily="2" charset="-78"/>
              </a:rPr>
              <a:t>3</a:t>
            </a:r>
            <a:r>
              <a:rPr lang="en-US" sz="2400" dirty="0" smtClean="0">
                <a:latin typeface="Times New Roman" pitchFamily="18" charset="0"/>
                <a:cs typeface="Andalus" pitchFamily="2" charset="-78"/>
              </a:rPr>
              <a:t>AlF</a:t>
            </a:r>
            <a:r>
              <a:rPr lang="en-US" sz="2400" baseline="-25000" dirty="0" smtClean="0">
                <a:latin typeface="Times New Roman" pitchFamily="18" charset="0"/>
                <a:cs typeface="Andalus" pitchFamily="2" charset="-78"/>
              </a:rPr>
              <a:t>6</a:t>
            </a:r>
            <a:r>
              <a:rPr lang="en-US" sz="2400" dirty="0" smtClean="0">
                <a:latin typeface="Times New Roman" pitchFamily="18" charset="0"/>
                <a:cs typeface="Andalus" pitchFamily="2" charset="-78"/>
              </a:rPr>
              <a:t>) - rare</a:t>
            </a:r>
          </a:p>
          <a:p>
            <a:pPr marL="758952" lvl="2" indent="-246888" eaLnBrk="1" fontAlgn="auto" hangingPunct="1">
              <a:lnSpc>
                <a:spcPct val="150000"/>
              </a:lnSpc>
              <a:spcAft>
                <a:spcPts val="0"/>
              </a:spcAft>
              <a:buClr>
                <a:schemeClr val="accent4"/>
              </a:buClr>
              <a:buFontTx/>
              <a:buNone/>
              <a:defRPr/>
            </a:pPr>
            <a:r>
              <a:rPr lang="en-US" sz="2400" dirty="0" smtClean="0">
                <a:latin typeface="Times New Roman" pitchFamily="18" charset="0"/>
                <a:cs typeface="Andalus" pitchFamily="2" charset="-78"/>
              </a:rPr>
              <a:t>				</a:t>
            </a:r>
            <a:r>
              <a:rPr lang="en-US" sz="2400" dirty="0" err="1" smtClean="0">
                <a:latin typeface="Times New Roman" pitchFamily="18" charset="0"/>
                <a:cs typeface="Andalus" pitchFamily="2" charset="-78"/>
              </a:rPr>
              <a:t>Fluorapetite</a:t>
            </a:r>
            <a:r>
              <a:rPr lang="en-US" sz="2400" dirty="0" smtClean="0">
                <a:latin typeface="Times New Roman" pitchFamily="18" charset="0"/>
                <a:cs typeface="Andalus" pitchFamily="2" charset="-78"/>
              </a:rPr>
              <a:t> Ca</a:t>
            </a:r>
            <a:r>
              <a:rPr lang="en-US" sz="2400" baseline="-25000" dirty="0" smtClean="0">
                <a:latin typeface="Times New Roman" pitchFamily="18" charset="0"/>
                <a:cs typeface="Andalus" pitchFamily="2" charset="-78"/>
              </a:rPr>
              <a:t>10</a:t>
            </a:r>
            <a:r>
              <a:rPr lang="en-US" sz="2400" dirty="0" smtClean="0">
                <a:latin typeface="Times New Roman" pitchFamily="18" charset="0"/>
                <a:cs typeface="Andalus" pitchFamily="2" charset="-78"/>
              </a:rPr>
              <a:t>(PO</a:t>
            </a:r>
            <a:r>
              <a:rPr lang="en-US" sz="2400" baseline="-25000" dirty="0" smtClean="0">
                <a:latin typeface="Times New Roman" pitchFamily="18" charset="0"/>
                <a:cs typeface="Andalus" pitchFamily="2" charset="-78"/>
              </a:rPr>
              <a:t>4</a:t>
            </a:r>
            <a:r>
              <a:rPr lang="en-US" sz="2400" dirty="0" smtClean="0">
                <a:latin typeface="Times New Roman" pitchFamily="18" charset="0"/>
                <a:cs typeface="Andalus" pitchFamily="2" charset="-78"/>
              </a:rPr>
              <a:t>)</a:t>
            </a:r>
            <a:r>
              <a:rPr lang="en-US" sz="2400" baseline="-25000" dirty="0" smtClean="0">
                <a:latin typeface="Times New Roman" pitchFamily="18" charset="0"/>
                <a:cs typeface="Andalus" pitchFamily="2" charset="-78"/>
              </a:rPr>
              <a:t>6</a:t>
            </a:r>
            <a:r>
              <a:rPr lang="en-US" sz="2400" dirty="0" smtClean="0">
                <a:latin typeface="Times New Roman" pitchFamily="18" charset="0"/>
                <a:cs typeface="Andalus" pitchFamily="2" charset="-78"/>
              </a:rPr>
              <a:t>F</a:t>
            </a:r>
            <a:r>
              <a:rPr lang="en-US" sz="2400" baseline="-25000" dirty="0" smtClean="0">
                <a:latin typeface="Times New Roman" pitchFamily="18" charset="0"/>
                <a:cs typeface="Andalus" pitchFamily="2" charset="-78"/>
              </a:rPr>
              <a:t>2</a:t>
            </a:r>
            <a:r>
              <a:rPr lang="en-US" sz="2400" dirty="0" smtClean="0">
                <a:latin typeface="Times New Roman" pitchFamily="18" charset="0"/>
                <a:cs typeface="Andalus" pitchFamily="2" charset="-78"/>
              </a:rPr>
              <a:t>- 3.8%</a:t>
            </a:r>
          </a:p>
          <a:p>
            <a:pPr marL="274320" indent="-274320" eaLnBrk="1" fontAlgn="auto" hangingPunct="1">
              <a:spcAft>
                <a:spcPts val="0"/>
              </a:spcAft>
              <a:buClr>
                <a:schemeClr val="accent3"/>
              </a:buClr>
              <a:buFont typeface="Wingdings 2"/>
              <a:buChar char=""/>
              <a:defRPr/>
            </a:pPr>
            <a:r>
              <a:rPr lang="en-US" sz="2400" dirty="0" smtClean="0">
                <a:cs typeface="Andalus" pitchFamily="2" charset="-78"/>
              </a:rPr>
              <a:t>Topical fluorides strengthen teeth already present in the mouth, making them more decay resistant.</a:t>
            </a:r>
            <a:endParaRPr lang="en-US" sz="2400" dirty="0" smtClean="0">
              <a:latin typeface="Times New Roman" pitchFamily="18" charset="0"/>
              <a:cs typeface="Andalus" pitchFamily="2" charset="-78"/>
            </a:endParaRPr>
          </a:p>
          <a:p>
            <a:pPr marL="274320" indent="-274320" eaLnBrk="1" fontAlgn="auto" hangingPunct="1">
              <a:spcAft>
                <a:spcPts val="0"/>
              </a:spcAft>
              <a:buClr>
                <a:schemeClr val="accent3"/>
              </a:buClr>
              <a:buFont typeface="Wingdings 2"/>
              <a:buChar char=""/>
              <a:defRPr/>
            </a:pPr>
            <a:endParaRPr lang="en-US" sz="2400" dirty="0" smtClean="0">
              <a:latin typeface="Times New Roman" pitchFamily="18" charset="0"/>
              <a:cs typeface="Andalus" pitchFamily="2" charset="-78"/>
            </a:endParaRPr>
          </a:p>
        </p:txBody>
      </p:sp>
      <p:pic>
        <p:nvPicPr>
          <p:cNvPr id="91140" name="Picture 4" descr="Bi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50800"/>
            <a:ext cx="3087687" cy="2540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ipe(down)">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152400"/>
            <a:ext cx="8229600" cy="533400"/>
          </a:xfrm>
          <a:solidFill>
            <a:schemeClr val="accent2"/>
          </a:solidFill>
        </p:spPr>
        <p:txBody>
          <a:bodyPr/>
          <a:lstStyle/>
          <a:p>
            <a:pPr eaLnBrk="1" hangingPunct="1"/>
            <a:r>
              <a:rPr lang="en-US" sz="3200" dirty="0" smtClean="0">
                <a:solidFill>
                  <a:schemeClr val="bg1"/>
                </a:solidFill>
                <a:latin typeface="Times New Roman" pitchFamily="18" charset="0"/>
              </a:rPr>
              <a:t>Important Information Before Any Calculation</a:t>
            </a:r>
          </a:p>
        </p:txBody>
      </p:sp>
      <p:graphicFrame>
        <p:nvGraphicFramePr>
          <p:cNvPr id="89108" name="Group 20"/>
          <p:cNvGraphicFramePr>
            <a:graphicFrameLocks noGrp="1"/>
          </p:cNvGraphicFramePr>
          <p:nvPr>
            <p:ph type="tbl" idx="1"/>
          </p:nvPr>
        </p:nvGraphicFramePr>
        <p:xfrm>
          <a:off x="457200" y="990600"/>
          <a:ext cx="8229600" cy="5700713"/>
        </p:xfrm>
        <a:graphic>
          <a:graphicData uri="http://schemas.openxmlformats.org/drawingml/2006/table">
            <a:tbl>
              <a:tblPr/>
              <a:tblGrid>
                <a:gridCol w="4114800"/>
                <a:gridCol w="4114800"/>
              </a:tblGrid>
              <a:tr h="19655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Percentage “%” means parts per hundred (</a:t>
                      </a:r>
                      <a:r>
                        <a:rPr kumimoji="0" lang="en-US" sz="2400" b="0" i="0" u="none" strike="noStrike" cap="none" normalizeH="0" baseline="0" dirty="0" err="1" smtClean="0">
                          <a:ln>
                            <a:noFill/>
                          </a:ln>
                          <a:solidFill>
                            <a:schemeClr val="tx1"/>
                          </a:solidFill>
                          <a:effectLst/>
                          <a:latin typeface="Arial" pitchFamily="34" charset="0"/>
                        </a:rPr>
                        <a:t>pph</a:t>
                      </a:r>
                      <a:r>
                        <a:rPr kumimoji="0" lang="en-US" sz="2400" b="0" i="0" u="none" strike="noStrike" cap="none" normalizeH="0" baseline="0" dirty="0" smtClean="0">
                          <a:ln>
                            <a:noFill/>
                          </a:ln>
                          <a:solidFill>
                            <a:schemeClr val="tx1"/>
                          </a:solidFill>
                          <a:effectLst/>
                          <a:latin typeface="Arial" pitchFamily="34" charset="0"/>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Percentage “%” in fluid means gram per 100 ml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 ounce  =  28.4 grams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8 ounces = 227.2 grams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“ppm” means parts per million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ppm = 10,000 x pph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Atomic Weights: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Na = 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F  = 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Sn = 119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P  = 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O  = 16</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Example:  NaF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23+19 = 42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19/42  = .45  or  45%</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ircl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3200" dirty="0" smtClean="0">
                <a:solidFill>
                  <a:srgbClr val="C00000"/>
                </a:solidFill>
                <a:latin typeface="Times New Roman" pitchFamily="18" charset="0"/>
              </a:rPr>
              <a:t>Calculation of Fluoride Ion in Fluoride Compounds</a:t>
            </a:r>
          </a:p>
        </p:txBody>
      </p:sp>
      <p:sp>
        <p:nvSpPr>
          <p:cNvPr id="110595" name="Rectangle 3"/>
          <p:cNvSpPr>
            <a:spLocks noGrp="1" noChangeArrowheads="1"/>
          </p:cNvSpPr>
          <p:nvPr>
            <p:ph idx="1"/>
          </p:nvPr>
        </p:nvSpPr>
        <p:spPr/>
        <p:txBody>
          <a:bodyPr/>
          <a:lstStyle/>
          <a:p>
            <a:pPr marL="609600" indent="-609600" eaLnBrk="1" hangingPunct="1">
              <a:buFontTx/>
              <a:buNone/>
            </a:pPr>
            <a:r>
              <a:rPr lang="en-US" sz="2800" i="1" dirty="0" smtClean="0">
                <a:latin typeface="Times New Roman" pitchFamily="18" charset="0"/>
              </a:rPr>
              <a:t>2.	Calculate the Ratio of Fluoride Ion</a:t>
            </a:r>
          </a:p>
          <a:p>
            <a:pPr marL="609600" indent="-609600" eaLnBrk="1" hangingPunct="1">
              <a:buFontTx/>
              <a:buNone/>
            </a:pPr>
            <a:r>
              <a:rPr lang="en-US" sz="2800" i="1" dirty="0" smtClean="0">
                <a:latin typeface="Times New Roman" pitchFamily="18" charset="0"/>
              </a:rPr>
              <a:t>	</a:t>
            </a:r>
            <a:r>
              <a:rPr lang="en-US" sz="2400" dirty="0" smtClean="0">
                <a:latin typeface="Times New Roman" pitchFamily="18" charset="0"/>
              </a:rPr>
              <a:t>This ratio is the key factor for all of the calculations of fluoride.  It is the result of the atomic weight of fluoride multiplied by the number of fluoride atoms in the compound divided by the total molecular weight of that compound.</a:t>
            </a:r>
          </a:p>
          <a:p>
            <a:pPr marL="609600" indent="-609600" eaLnBrk="1" hangingPunct="1">
              <a:buFontTx/>
              <a:buNone/>
            </a:pPr>
            <a:endParaRPr lang="en-US" sz="2400" dirty="0" smtClean="0">
              <a:latin typeface="Times New Roman" pitchFamily="18" charset="0"/>
            </a:endParaRPr>
          </a:p>
          <a:p>
            <a:pPr marL="609600" indent="-609600" eaLnBrk="1" hangingPunct="1">
              <a:buFontTx/>
              <a:buNone/>
            </a:pPr>
            <a:r>
              <a:rPr lang="en-US" sz="2400" dirty="0" smtClean="0">
                <a:latin typeface="Times New Roman" pitchFamily="18" charset="0"/>
              </a:rPr>
              <a:t>	</a:t>
            </a:r>
            <a:r>
              <a:rPr lang="en-US" sz="2400" dirty="0" smtClean="0">
                <a:solidFill>
                  <a:srgbClr val="CC66FF"/>
                </a:solidFill>
                <a:latin typeface="Times New Roman" pitchFamily="18" charset="0"/>
              </a:rPr>
              <a:t>For example</a:t>
            </a:r>
            <a:r>
              <a:rPr lang="en-US" sz="2400" dirty="0" smtClean="0">
                <a:latin typeface="Times New Roman" pitchFamily="18" charset="0"/>
              </a:rPr>
              <a:t>:  </a:t>
            </a:r>
            <a:r>
              <a:rPr lang="en-US" sz="2400" dirty="0" err="1" smtClean="0">
                <a:latin typeface="Times New Roman" pitchFamily="18" charset="0"/>
              </a:rPr>
              <a:t>NaF</a:t>
            </a:r>
            <a:r>
              <a:rPr lang="en-US" sz="2400" dirty="0" smtClean="0">
                <a:latin typeface="Times New Roman" pitchFamily="18" charset="0"/>
              </a:rPr>
              <a:t> has a ratio of .45 of fluoride ion.  This 0.45 is equal to 19/42.  “19” is the atomic weight of one fluoride atom.  “42” is the molecular weight of the compound.</a:t>
            </a:r>
            <a:endParaRPr lang="en-US" sz="2800" i="1" dirty="0" smtClean="0">
              <a:latin typeface="Times New Roman" pitchFamily="18" charset="0"/>
            </a:endParaRPr>
          </a:p>
        </p:txBody>
      </p:sp>
    </p:spTree>
  </p:cSld>
  <p:clrMapOvr>
    <a:masterClrMapping/>
  </p:clrMapOvr>
  <p:transition spd="med">
    <p:circl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3200" dirty="0" smtClean="0">
                <a:solidFill>
                  <a:srgbClr val="C00000"/>
                </a:solidFill>
                <a:latin typeface="Times New Roman" pitchFamily="18" charset="0"/>
              </a:rPr>
              <a:t>Calculation of Fluoride Ion in Fluoride Compounds</a:t>
            </a:r>
          </a:p>
        </p:txBody>
      </p:sp>
      <p:sp>
        <p:nvSpPr>
          <p:cNvPr id="111619" name="Rectangle 3"/>
          <p:cNvSpPr>
            <a:spLocks noGrp="1" noChangeArrowheads="1"/>
          </p:cNvSpPr>
          <p:nvPr>
            <p:ph idx="1"/>
          </p:nvPr>
        </p:nvSpPr>
        <p:spPr/>
        <p:txBody>
          <a:bodyPr/>
          <a:lstStyle/>
          <a:p>
            <a:pPr marL="609600" indent="-609600" eaLnBrk="1" hangingPunct="1">
              <a:buFontTx/>
              <a:buAutoNum type="arabicPeriod" startAt="3"/>
            </a:pPr>
            <a:r>
              <a:rPr lang="en-US" sz="2800" i="1" dirty="0" smtClean="0">
                <a:latin typeface="Times New Roman" pitchFamily="18" charset="0"/>
              </a:rPr>
              <a:t>Multiply</a:t>
            </a:r>
            <a:endParaRPr lang="en-US" sz="2800" dirty="0" smtClean="0">
              <a:latin typeface="Times New Roman" pitchFamily="18" charset="0"/>
            </a:endParaRPr>
          </a:p>
          <a:p>
            <a:pPr marL="609600" indent="-609600" eaLnBrk="1" hangingPunct="1">
              <a:buFontTx/>
              <a:buNone/>
            </a:pPr>
            <a:r>
              <a:rPr lang="en-US" sz="2400" dirty="0" smtClean="0">
                <a:latin typeface="Times New Roman" pitchFamily="18" charset="0"/>
              </a:rPr>
              <a:t>	Multiply the calculated ratio by the percentage, ppm, or the weight of the fluoride compound to get the percentage, ppm, or the weight of the fluoride ion in that compound.</a:t>
            </a:r>
          </a:p>
        </p:txBody>
      </p:sp>
    </p:spTree>
  </p:cSld>
  <p:clrMapOvr>
    <a:masterClrMapping/>
  </p:clrMapOvr>
  <p:transition spd="med">
    <p:circl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52400"/>
            <a:ext cx="8229600" cy="685800"/>
          </a:xfrm>
          <a:solidFill>
            <a:schemeClr val="accent2"/>
          </a:solidFill>
        </p:spPr>
        <p:txBody>
          <a:bodyPr>
            <a:normAutofit fontScale="90000"/>
          </a:bodyPr>
          <a:lstStyle/>
          <a:p>
            <a:pPr eaLnBrk="1" fontAlgn="auto" hangingPunct="1">
              <a:spcAft>
                <a:spcPts val="0"/>
              </a:spcAft>
              <a:defRPr/>
            </a:pPr>
            <a:r>
              <a:rPr sz="3200" dirty="0">
                <a:solidFill>
                  <a:schemeClr val="bg1"/>
                </a:solidFill>
                <a:latin typeface="Times New Roman" pitchFamily="18" charset="0"/>
              </a:rPr>
              <a:t>Calculation of Fluoride Ion in Fluoride Compounds</a:t>
            </a:r>
          </a:p>
        </p:txBody>
      </p:sp>
      <p:sp>
        <p:nvSpPr>
          <p:cNvPr id="105475" name="Rectangle 3"/>
          <p:cNvSpPr>
            <a:spLocks noGrp="1" noChangeArrowheads="1"/>
          </p:cNvSpPr>
          <p:nvPr>
            <p:ph idx="1"/>
          </p:nvPr>
        </p:nvSpPr>
        <p:spPr>
          <a:xfrm>
            <a:off x="304800" y="914400"/>
            <a:ext cx="8229600" cy="5334000"/>
          </a:xfrm>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2400" dirty="0" smtClean="0">
                <a:latin typeface="Times New Roman" pitchFamily="18" charset="0"/>
                <a:cs typeface="Times New Roman" pitchFamily="18" charset="0"/>
              </a:rPr>
              <a:t>Example:</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How much F is in 10 ml of </a:t>
            </a:r>
            <a:r>
              <a:rPr lang="en-US" sz="2000" b="1" dirty="0" err="1" smtClean="0">
                <a:solidFill>
                  <a:srgbClr val="FF0000"/>
                </a:solidFill>
                <a:latin typeface="Times New Roman" pitchFamily="18" charset="0"/>
                <a:cs typeface="Times New Roman" pitchFamily="18" charset="0"/>
              </a:rPr>
              <a:t>Fluorigard</a:t>
            </a:r>
            <a:r>
              <a:rPr lang="en-US" sz="2000" b="1" dirty="0" smtClean="0">
                <a:solidFill>
                  <a:srgbClr val="FF0000"/>
                </a:solidFill>
                <a:latin typeface="Times New Roman" pitchFamily="18" charset="0"/>
                <a:cs typeface="Times New Roman" pitchFamily="18" charset="0"/>
              </a:rPr>
              <a:t> mouth rinse?</a:t>
            </a:r>
          </a:p>
          <a:p>
            <a:pPr marL="274320" indent="-274320" eaLnBrk="1" fontAlgn="auto" hangingPunct="1">
              <a:lnSpc>
                <a:spcPct val="90000"/>
              </a:lnSpc>
              <a:spcAft>
                <a:spcPts val="0"/>
              </a:spcAft>
              <a:buClr>
                <a:schemeClr val="accent3"/>
              </a:buClr>
              <a:buFontTx/>
              <a:buNone/>
              <a:defRPr/>
            </a:pPr>
            <a:endParaRPr lang="en-US" sz="2000" b="1" dirty="0" smtClean="0">
              <a:solidFill>
                <a:srgbClr val="FF0000"/>
              </a:solidFill>
              <a:latin typeface="Times New Roman" pitchFamily="18" charset="0"/>
              <a:cs typeface="Times New Roman" pitchFamily="18" charset="0"/>
            </a:endParaRP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Fluorigard</a:t>
            </a:r>
            <a:r>
              <a:rPr lang="en-US" sz="2000" dirty="0" smtClean="0">
                <a:latin typeface="Times New Roman" pitchFamily="18" charset="0"/>
                <a:cs typeface="Times New Roman" pitchFamily="18" charset="0"/>
              </a:rPr>
              <a:t> has 0.05% NaF (from the label).  From the percentage given	0.05 gram of NaF per 100 ml</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 50 milligram of NaF per 100 ml</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 5 mg of NaF per 10 ml</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2.  The ratio for NaF is 0.45</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3.  Multiply</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-If we are interested in </a:t>
            </a:r>
            <a:r>
              <a:rPr lang="en-US" sz="2000" b="1" dirty="0" smtClean="0">
                <a:solidFill>
                  <a:srgbClr val="CC66FF"/>
                </a:solidFill>
                <a:latin typeface="Times New Roman" pitchFamily="18" charset="0"/>
                <a:cs typeface="Times New Roman" pitchFamily="18" charset="0"/>
              </a:rPr>
              <a:t>concentration of fluoride ion</a:t>
            </a:r>
            <a:r>
              <a:rPr lang="en-US" sz="2000" dirty="0" smtClean="0">
                <a:latin typeface="Times New Roman" pitchFamily="18" charset="0"/>
                <a:cs typeface="Times New Roman" pitchFamily="18" charset="0"/>
              </a:rPr>
              <a:t>, then we multiply the percentage of the compound (0.05%) by the ratio.  0.05% x 0.45 = 0.0225% fluoride ion (concentration in % </a:t>
            </a:r>
            <a:r>
              <a:rPr lang="en-US" sz="2000" dirty="0" err="1" smtClean="0">
                <a:latin typeface="Times New Roman" pitchFamily="18" charset="0"/>
                <a:cs typeface="Times New Roman" pitchFamily="18" charset="0"/>
              </a:rPr>
              <a:t>pph</a:t>
            </a:r>
            <a:r>
              <a:rPr lang="en-US" sz="2000" dirty="0" smtClean="0">
                <a:latin typeface="Times New Roman" pitchFamily="18" charset="0"/>
                <a:cs typeface="Times New Roman" pitchFamily="18" charset="0"/>
              </a:rPr>
              <a:t>); To get the </a:t>
            </a:r>
            <a:r>
              <a:rPr lang="en-US" sz="2000" b="1" dirty="0" err="1" smtClean="0">
                <a:solidFill>
                  <a:srgbClr val="CC66FF"/>
                </a:solidFill>
                <a:latin typeface="Times New Roman" pitchFamily="18" charset="0"/>
                <a:cs typeface="Times New Roman" pitchFamily="18" charset="0"/>
              </a:rPr>
              <a:t>ppm</a:t>
            </a:r>
            <a:r>
              <a:rPr lang="en-US" sz="2000" dirty="0" smtClean="0">
                <a:latin typeface="Times New Roman" pitchFamily="18" charset="0"/>
                <a:cs typeface="Times New Roman" pitchFamily="18" charset="0"/>
              </a:rPr>
              <a:t>, multiply 0.0225 % x 10,000 = 22,500 </a:t>
            </a:r>
            <a:r>
              <a:rPr lang="en-US" sz="2000" dirty="0" err="1" smtClean="0">
                <a:latin typeface="Times New Roman" pitchFamily="18" charset="0"/>
                <a:cs typeface="Times New Roman" pitchFamily="18" charset="0"/>
              </a:rPr>
              <a:t>ppm</a:t>
            </a:r>
            <a:r>
              <a:rPr lang="en-US" sz="2000" dirty="0" smtClean="0">
                <a:latin typeface="Times New Roman" pitchFamily="18" charset="0"/>
                <a:cs typeface="Times New Roman" pitchFamily="18" charset="0"/>
              </a:rPr>
              <a:t> of fluoride ion in </a:t>
            </a:r>
            <a:r>
              <a:rPr lang="en-US" sz="2000" dirty="0" err="1" smtClean="0">
                <a:latin typeface="Times New Roman" pitchFamily="18" charset="0"/>
                <a:cs typeface="Times New Roman" pitchFamily="18" charset="0"/>
              </a:rPr>
              <a:t>Fluorigard</a:t>
            </a:r>
            <a:r>
              <a:rPr lang="en-US" sz="2000" dirty="0" smtClean="0">
                <a:latin typeface="Times New Roman" pitchFamily="18" charset="0"/>
                <a:cs typeface="Times New Roman" pitchFamily="18" charset="0"/>
              </a:rPr>
              <a:t> mouth wash</a:t>
            </a:r>
          </a:p>
          <a:p>
            <a:pPr marL="274320" indent="-274320" eaLnBrk="1" fontAlgn="auto" hangingPunct="1">
              <a:lnSpc>
                <a:spcPct val="90000"/>
              </a:lnSpc>
              <a:spcAft>
                <a:spcPts val="0"/>
              </a:spcAft>
              <a:buClr>
                <a:schemeClr val="accent3"/>
              </a:buClr>
              <a:buFontTx/>
              <a:buNone/>
              <a:defRPr/>
            </a:pPr>
            <a:r>
              <a:rPr lang="en-US" sz="2000" dirty="0" smtClean="0">
                <a:latin typeface="Times New Roman" pitchFamily="18" charset="0"/>
                <a:cs typeface="Times New Roman" pitchFamily="18" charset="0"/>
              </a:rPr>
              <a:t>		-If we are interested in </a:t>
            </a:r>
            <a:r>
              <a:rPr lang="en-US" sz="2000" b="1" dirty="0" smtClean="0">
                <a:solidFill>
                  <a:srgbClr val="CC66FF"/>
                </a:solidFill>
                <a:latin typeface="Times New Roman" pitchFamily="18" charset="0"/>
                <a:cs typeface="Times New Roman" pitchFamily="18" charset="0"/>
              </a:rPr>
              <a:t>weight or the quantity </a:t>
            </a:r>
            <a:r>
              <a:rPr lang="en-US" sz="2000" dirty="0" smtClean="0">
                <a:latin typeface="Times New Roman" pitchFamily="18" charset="0"/>
                <a:cs typeface="Times New Roman" pitchFamily="18" charset="0"/>
              </a:rPr>
              <a:t>(as the example requested), then we multiple the weight of the compound in “mg” by the ratio; 5 mg x 0.45 = 2.25 mg of fluoride in 10 ml of </a:t>
            </a:r>
            <a:r>
              <a:rPr lang="en-US" sz="2000" dirty="0" err="1" smtClean="0">
                <a:latin typeface="Times New Roman" pitchFamily="18" charset="0"/>
                <a:cs typeface="Times New Roman" pitchFamily="18" charset="0"/>
              </a:rPr>
              <a:t>Fluorigard</a:t>
            </a:r>
            <a:r>
              <a:rPr lang="en-US" sz="2000" dirty="0" smtClean="0">
                <a:latin typeface="Times New Roman" pitchFamily="18" charset="0"/>
                <a:cs typeface="Times New Roman" pitchFamily="18" charset="0"/>
              </a:rPr>
              <a:t> mouth wash</a:t>
            </a:r>
          </a:p>
        </p:txBody>
      </p:sp>
    </p:spTree>
  </p:cSld>
  <p:clrMapOvr>
    <a:masterClrMapping/>
  </p:clrMapOvr>
  <p:transition spd="med">
    <p:circl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37"/>
          <p:cNvSpPr>
            <a:spLocks noGrp="1" noChangeArrowheads="1"/>
          </p:cNvSpPr>
          <p:nvPr>
            <p:ph type="title"/>
          </p:nvPr>
        </p:nvSpPr>
        <p:spPr>
          <a:xfrm>
            <a:off x="609600" y="304800"/>
            <a:ext cx="8229600" cy="1143000"/>
          </a:xfrm>
        </p:spPr>
        <p:txBody>
          <a:bodyPr>
            <a:normAutofit fontScale="90000"/>
          </a:bodyPr>
          <a:lstStyle/>
          <a:p>
            <a:pPr eaLnBrk="1" fontAlgn="auto" hangingPunct="1">
              <a:spcAft>
                <a:spcPts val="0"/>
              </a:spcAft>
              <a:defRPr/>
            </a:pPr>
            <a:r>
              <a:rPr lang="en-US" sz="3200" b="1" dirty="0" smtClean="0"/>
              <a:t>ADA/AAP Dietary fluoride supplement schedule based on fluoride ion level in drinking water (</a:t>
            </a:r>
            <a:r>
              <a:rPr lang="en-US" sz="3200" b="1" dirty="0" err="1" smtClean="0"/>
              <a:t>ppm</a:t>
            </a:r>
            <a:r>
              <a:rPr lang="en-US" sz="3200" b="1" dirty="0" smtClean="0"/>
              <a:t>)</a:t>
            </a:r>
          </a:p>
        </p:txBody>
      </p:sp>
      <p:graphicFrame>
        <p:nvGraphicFramePr>
          <p:cNvPr id="82997" name="Group 53"/>
          <p:cNvGraphicFramePr>
            <a:graphicFrameLocks noGrp="1"/>
          </p:cNvGraphicFramePr>
          <p:nvPr>
            <p:ph type="tbl" idx="1"/>
          </p:nvPr>
        </p:nvGraphicFramePr>
        <p:xfrm>
          <a:off x="838200" y="1903413"/>
          <a:ext cx="7693025" cy="3049738"/>
        </p:xfrm>
        <a:graphic>
          <a:graphicData uri="http://schemas.openxmlformats.org/drawingml/2006/table">
            <a:tbl>
              <a:tblPr/>
              <a:tblGrid>
                <a:gridCol w="1924050"/>
                <a:gridCol w="1922463"/>
                <a:gridCol w="1924050"/>
                <a:gridCol w="1922462"/>
              </a:tblGrid>
              <a:tr h="11275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Age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Less than 0.3 ppm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0.3 – 0.6 ppm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Greater than 0.6 ppm</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7456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Birth – 6 mo</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3328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6 mos – 3 yr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0.25 mg/day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5710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3-6 yrs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0.50 mg/day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0.25 mg/day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5710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6-16 yrs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1.0 mg/day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0.50 mg/day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bg1"/>
                          </a:solidFill>
                          <a:effectLst/>
                          <a:latin typeface="Arial" charset="0"/>
                        </a:rPr>
                        <a:t>None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13699" name="Rectangle 51"/>
          <p:cNvSpPr>
            <a:spLocks noChangeArrowheads="1"/>
          </p:cNvSpPr>
          <p:nvPr/>
        </p:nvSpPr>
        <p:spPr bwMode="auto">
          <a:xfrm rot="10800000" flipV="1">
            <a:off x="3124200" y="5289550"/>
            <a:ext cx="5599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800">
                <a:latin typeface="Times New Roman" pitchFamily="18" charset="0"/>
                <a:cs typeface="Times New Roman" pitchFamily="18" charset="0"/>
              </a:rPr>
              <a:t>1 part per million (ppm) = 1 milligram/liter (mg/L)</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2.2 mg sodium fluoride contains 1 mg fluoride ion.</a:t>
            </a:r>
          </a:p>
        </p:txBody>
      </p:sp>
      <p:sp>
        <p:nvSpPr>
          <p:cNvPr id="128036" name="Text Box 54"/>
          <p:cNvSpPr txBox="1">
            <a:spLocks noChangeArrowheads="1"/>
          </p:cNvSpPr>
          <p:nvPr/>
        </p:nvSpPr>
        <p:spPr bwMode="auto">
          <a:xfrm>
            <a:off x="2133600" y="6027738"/>
            <a:ext cx="6629400" cy="830262"/>
          </a:xfrm>
          <a:prstGeom prst="rect">
            <a:avLst/>
          </a:prstGeom>
          <a:solidFill>
            <a:srgbClr val="FFCCFF"/>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1600" dirty="0"/>
              <a:t>Committee on Nutrition, American Academy of Pediatrics. Fluoride supplementation for children: interim policy recommendations. </a:t>
            </a:r>
            <a:r>
              <a:rPr lang="en-US" sz="1600" i="1" dirty="0"/>
              <a:t>Pediatrics 1995</a:t>
            </a:r>
            <a:r>
              <a:rPr lang="en-US" sz="1600" dirty="0"/>
              <a:t>, 95(5):777. </a:t>
            </a:r>
          </a:p>
        </p:txBody>
      </p:sp>
      <p:pic>
        <p:nvPicPr>
          <p:cNvPr id="6" name="Picture 2" descr="collage of pictures including fluoride varnish, toothbrush with fluoride toothpaste, and two mothers holding young children. Text says &quot;From the time the first tooth erupts to five years, use fluoride toothpaste and varnish.&quot;"/>
          <p:cNvPicPr>
            <a:picLocks noChangeAspect="1" noChangeArrowheads="1"/>
          </p:cNvPicPr>
          <p:nvPr/>
        </p:nvPicPr>
        <p:blipFill>
          <a:blip r:embed="rId2" cstate="print"/>
          <a:srcRect l="31479" t="24295" r="2087" b="7809"/>
          <a:stretch>
            <a:fillRect/>
          </a:stretch>
        </p:blipFill>
        <p:spPr bwMode="auto">
          <a:xfrm>
            <a:off x="228600" y="5092858"/>
            <a:ext cx="1781175" cy="14603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circl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2667000"/>
            <a:ext cx="4004622"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5400" b="1" cap="all" dirty="0">
                <a:ln w="0"/>
                <a:solidFill>
                  <a:schemeClr val="accent2">
                    <a:lumMod val="50000"/>
                  </a:schemeClr>
                </a:solidFill>
                <a:effectLst>
                  <a:reflection blurRad="12700" stA="50000" endPos="50000" dist="5000" dir="5400000" sy="-100000" rotWithShape="0"/>
                </a:effectLst>
              </a:rPr>
              <a:t>CONCLUSION</a:t>
            </a:r>
          </a:p>
        </p:txBody>
      </p:sp>
    </p:spTree>
  </p:cSld>
  <p:clrMapOvr>
    <a:masterClrMapping/>
  </p:clrMapOvr>
  <p:transition spd="med">
    <p:circl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2590800" y="533400"/>
            <a:ext cx="3352800" cy="685800"/>
          </a:xfrm>
          <a:solidFill>
            <a:schemeClr val="bg2">
              <a:lumMod val="60000"/>
              <a:lumOff val="40000"/>
            </a:schemeClr>
          </a:solidFill>
        </p:spPr>
        <p:txBody>
          <a:bodyPr>
            <a:normAutofit/>
          </a:bodyPr>
          <a:lstStyle/>
          <a:p>
            <a:pPr eaLnBrk="1" fontAlgn="auto" hangingPunct="1">
              <a:spcAft>
                <a:spcPts val="0"/>
              </a:spcAft>
              <a:defRPr/>
            </a:pPr>
            <a:r>
              <a:rPr sz="4000" dirty="0"/>
              <a:t>References</a:t>
            </a:r>
          </a:p>
        </p:txBody>
      </p:sp>
      <p:sp>
        <p:nvSpPr>
          <p:cNvPr id="108547" name="Rectangle 3"/>
          <p:cNvSpPr>
            <a:spLocks noGrp="1" noChangeArrowheads="1"/>
          </p:cNvSpPr>
          <p:nvPr>
            <p:ph idx="1"/>
          </p:nvPr>
        </p:nvSpPr>
        <p:spPr>
          <a:xfrm>
            <a:off x="457200" y="1371600"/>
            <a:ext cx="8229600" cy="4572000"/>
          </a:xfrm>
        </p:spPr>
        <p:txBody>
          <a:bodyPr>
            <a:normAutofit fontScale="92500"/>
          </a:bodyPr>
          <a:lstStyle/>
          <a:p>
            <a:pPr marL="274320" indent="-274320" eaLnBrk="1" fontAlgn="auto" hangingPunct="1">
              <a:lnSpc>
                <a:spcPct val="200000"/>
              </a:lnSpc>
              <a:spcAft>
                <a:spcPts val="0"/>
              </a:spcAft>
              <a:buClr>
                <a:schemeClr val="accent3"/>
              </a:buClr>
              <a:buFont typeface="Wingdings 2"/>
              <a:buChar char=""/>
              <a:defRPr/>
            </a:pPr>
            <a:r>
              <a:rPr lang="en-US" sz="2400" dirty="0" smtClean="0">
                <a:latin typeface="Times New Roman" pitchFamily="18" charset="0"/>
              </a:rPr>
              <a:t>Fluorides and Dental caries- AMRIT TEWARI</a:t>
            </a:r>
          </a:p>
          <a:p>
            <a:pPr marL="274320" indent="-274320" eaLnBrk="1" fontAlgn="auto" hangingPunct="1">
              <a:lnSpc>
                <a:spcPct val="200000"/>
              </a:lnSpc>
              <a:spcAft>
                <a:spcPts val="0"/>
              </a:spcAft>
              <a:buClr>
                <a:schemeClr val="accent3"/>
              </a:buClr>
              <a:buFont typeface="Wingdings 2"/>
              <a:buChar char=""/>
              <a:defRPr/>
            </a:pPr>
            <a:r>
              <a:rPr lang="en-US" sz="2400" dirty="0" smtClean="0">
                <a:latin typeface="Times New Roman" pitchFamily="18" charset="0"/>
              </a:rPr>
              <a:t>Fluoride in Dentistry- OLE FEJERSKOV</a:t>
            </a:r>
          </a:p>
          <a:p>
            <a:pPr marL="274320" indent="-274320" eaLnBrk="1" fontAlgn="auto" hangingPunct="1">
              <a:lnSpc>
                <a:spcPct val="200000"/>
              </a:lnSpc>
              <a:spcAft>
                <a:spcPts val="0"/>
              </a:spcAft>
              <a:buClr>
                <a:schemeClr val="accent3"/>
              </a:buClr>
              <a:buFont typeface="Wingdings 2"/>
              <a:buChar char=""/>
              <a:defRPr/>
            </a:pPr>
            <a:r>
              <a:rPr lang="en-US" sz="2400" dirty="0" smtClean="0">
                <a:latin typeface="Times New Roman" pitchFamily="18" charset="0"/>
              </a:rPr>
              <a:t>Pediatric dentistry- STEWART</a:t>
            </a:r>
          </a:p>
          <a:p>
            <a:pPr marL="274320" indent="-274320" eaLnBrk="1" fontAlgn="auto" hangingPunct="1">
              <a:lnSpc>
                <a:spcPct val="200000"/>
              </a:lnSpc>
              <a:spcAft>
                <a:spcPts val="0"/>
              </a:spcAft>
              <a:buClr>
                <a:schemeClr val="accent3"/>
              </a:buClr>
              <a:buFont typeface="Wingdings 2"/>
              <a:buChar char=""/>
              <a:defRPr/>
            </a:pPr>
            <a:r>
              <a:rPr lang="en-US" sz="2400" dirty="0" smtClean="0">
                <a:latin typeface="Times New Roman" pitchFamily="18" charset="0"/>
              </a:rPr>
              <a:t>Pediatric dentistry: STEPHEN WEI</a:t>
            </a:r>
          </a:p>
          <a:p>
            <a:pPr marL="274320" indent="-274320" eaLnBrk="1" fontAlgn="auto" hangingPunct="1">
              <a:lnSpc>
                <a:spcPct val="200000"/>
              </a:lnSpc>
              <a:spcAft>
                <a:spcPts val="0"/>
              </a:spcAft>
              <a:buClr>
                <a:schemeClr val="accent3"/>
              </a:buClr>
              <a:buFont typeface="Wingdings 2"/>
              <a:buChar char=""/>
              <a:defRPr/>
            </a:pPr>
            <a:r>
              <a:rPr lang="en-US" sz="2400" dirty="0" smtClean="0">
                <a:latin typeface="Times New Roman" pitchFamily="18" charset="0"/>
              </a:rPr>
              <a:t>Essentials of preventive and community dentistry- SHOBAN PETER</a:t>
            </a:r>
          </a:p>
          <a:p>
            <a:pPr marL="274320" indent="-274320" eaLnBrk="1" fontAlgn="auto" hangingPunct="1">
              <a:lnSpc>
                <a:spcPct val="200000"/>
              </a:lnSpc>
              <a:spcAft>
                <a:spcPts val="0"/>
              </a:spcAft>
              <a:buClr>
                <a:schemeClr val="accent3"/>
              </a:buClr>
              <a:buFont typeface="Wingdings 2"/>
              <a:buNone/>
              <a:defRPr/>
            </a:pPr>
            <a:r>
              <a:rPr lang="en-US" sz="2400" dirty="0" smtClean="0">
                <a:latin typeface="Times New Roman" pitchFamily="18" charset="0"/>
              </a:rPr>
              <a:t>				</a:t>
            </a:r>
            <a:endParaRPr lang="en-US" sz="2400" dirty="0" smtClean="0"/>
          </a:p>
        </p:txBody>
      </p:sp>
    </p:spTree>
  </p:cSld>
  <p:clrMapOvr>
    <a:masterClrMapping/>
  </p:clrMapOvr>
  <p:transition spd="med">
    <p:circl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descr="H:\animated pics\34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14400"/>
            <a:ext cx="35147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smtClean="0"/>
              <a:t>Fluoride in hard tissue…</a:t>
            </a:r>
          </a:p>
        </p:txBody>
      </p:sp>
      <p:sp>
        <p:nvSpPr>
          <p:cNvPr id="111619" name="Rectangle 3"/>
          <p:cNvSpPr>
            <a:spLocks noGrp="1" noChangeArrowheads="1"/>
          </p:cNvSpPr>
          <p:nvPr>
            <p:ph idx="1"/>
          </p:nvPr>
        </p:nvSpPr>
        <p:spPr/>
        <p:txBody>
          <a:bodyPr>
            <a:normAutofit fontScale="92500" lnSpcReduction="20000"/>
          </a:bodyPr>
          <a:lstStyle/>
          <a:p>
            <a:pPr marL="274320" indent="-274320" eaLnBrk="1" fontAlgn="auto" hangingPunct="1">
              <a:lnSpc>
                <a:spcPct val="130000"/>
              </a:lnSpc>
              <a:spcAft>
                <a:spcPts val="0"/>
              </a:spcAft>
              <a:buClr>
                <a:schemeClr val="accent3"/>
              </a:buClr>
              <a:buFontTx/>
              <a:buNone/>
              <a:defRPr/>
            </a:pPr>
            <a:r>
              <a:rPr lang="en-US" sz="2400" b="1" dirty="0">
                <a:solidFill>
                  <a:schemeClr val="tx1">
                    <a:lumMod val="95000"/>
                    <a:lumOff val="5000"/>
                  </a:schemeClr>
                </a:solidFill>
                <a:latin typeface="Times New Roman" pitchFamily="18" charset="0"/>
              </a:rPr>
              <a:t>Teeth:-</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rPr>
              <a:t>-</a:t>
            </a:r>
            <a:r>
              <a:rPr lang="en-US" sz="2000" dirty="0">
                <a:solidFill>
                  <a:schemeClr val="tx1">
                    <a:lumMod val="95000"/>
                    <a:lumOff val="5000"/>
                  </a:schemeClr>
                </a:solidFill>
                <a:latin typeface="Times New Roman" pitchFamily="18" charset="0"/>
              </a:rPr>
              <a:t>Deposition occurs in successive stages.</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           Initial deposition – organic and mineral phases are laid down</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           Pre-eruptive maturation phase-before eruption</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           Post eruptive maturation and aging period</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-Dentin contains 4 times more than enamel </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				-Fluoride  concentration not uniform </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				  initial stages is higher than on completion 		</a:t>
            </a:r>
          </a:p>
          <a:p>
            <a:pPr marL="521208" lvl="1" indent="-246888" eaLnBrk="1" fontAlgn="auto" hangingPunct="1">
              <a:lnSpc>
                <a:spcPct val="130000"/>
              </a:lnSpc>
              <a:spcAft>
                <a:spcPts val="0"/>
              </a:spcAft>
              <a:buClr>
                <a:schemeClr val="accent4"/>
              </a:buClr>
              <a:buFontTx/>
              <a:buNone/>
              <a:defRPr/>
            </a:pPr>
            <a:r>
              <a:rPr lang="en-US" sz="2000" dirty="0">
                <a:solidFill>
                  <a:schemeClr val="tx1">
                    <a:lumMod val="95000"/>
                    <a:lumOff val="5000"/>
                  </a:schemeClr>
                </a:solidFill>
                <a:latin typeface="Times New Roman" pitchFamily="18" charset="0"/>
              </a:rPr>
              <a:t>				-Primary teeth, less fluoride concentration than 				 permanent teeth</a:t>
            </a:r>
          </a:p>
        </p:txBody>
      </p:sp>
      <p:pic>
        <p:nvPicPr>
          <p:cNvPr id="18436" name="Picture 4" descr="tooth_sparkling_sm_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7938" y="0"/>
            <a:ext cx="151606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58" name="Rectangle 18"/>
          <p:cNvSpPr>
            <a:spLocks noGrp="1" noChangeArrowheads="1"/>
          </p:cNvSpPr>
          <p:nvPr>
            <p:ph type="title"/>
          </p:nvPr>
        </p:nvSpPr>
        <p:spPr>
          <a:xfrm>
            <a:off x="304800" y="228600"/>
            <a:ext cx="7772400" cy="914400"/>
          </a:xfrm>
        </p:spPr>
        <p:txBody>
          <a:bodyPr/>
          <a:lstStyle/>
          <a:p>
            <a:pPr eaLnBrk="1" hangingPunct="1"/>
            <a:r>
              <a:rPr lang="en-US" sz="3200" dirty="0" smtClean="0"/>
              <a:t>Fluoride in hard tissue…</a:t>
            </a:r>
          </a:p>
        </p:txBody>
      </p:sp>
      <p:sp>
        <p:nvSpPr>
          <p:cNvPr id="19459" name="Rectangle 3"/>
          <p:cNvSpPr>
            <a:spLocks noGrp="1" noChangeArrowheads="1"/>
          </p:cNvSpPr>
          <p:nvPr>
            <p:ph type="body" sz="half" idx="1"/>
          </p:nvPr>
        </p:nvSpPr>
        <p:spPr>
          <a:xfrm>
            <a:off x="304800" y="1447800"/>
            <a:ext cx="8413750" cy="2809875"/>
          </a:xfrm>
        </p:spPr>
        <p:txBody>
          <a:bodyPr/>
          <a:lstStyle/>
          <a:p>
            <a:pPr eaLnBrk="1" hangingPunct="1">
              <a:lnSpc>
                <a:spcPct val="120000"/>
              </a:lnSpc>
              <a:buFontTx/>
              <a:buNone/>
            </a:pPr>
            <a:r>
              <a:rPr lang="en-US" sz="2400" dirty="0" smtClean="0">
                <a:latin typeface="Times New Roman" pitchFamily="18" charset="0"/>
              </a:rPr>
              <a:t>Fluoride concentration in the outer enamel (2micrometer)-</a:t>
            </a:r>
          </a:p>
          <a:p>
            <a:pPr eaLnBrk="1" hangingPunct="1">
              <a:lnSpc>
                <a:spcPct val="120000"/>
              </a:lnSpc>
              <a:buFontTx/>
              <a:buNone/>
            </a:pPr>
            <a:r>
              <a:rPr lang="en-US" sz="2000" dirty="0" smtClean="0"/>
              <a:t>            </a:t>
            </a:r>
            <a:r>
              <a:rPr lang="en-US" sz="2000" dirty="0" smtClean="0">
                <a:latin typeface="Times New Roman" pitchFamily="18" charset="0"/>
              </a:rPr>
              <a:t>1700ppm-non fluoridated areas (0.1ppm)</a:t>
            </a:r>
          </a:p>
          <a:p>
            <a:pPr eaLnBrk="1" hangingPunct="1">
              <a:lnSpc>
                <a:spcPct val="120000"/>
              </a:lnSpc>
              <a:buFontTx/>
              <a:buNone/>
            </a:pPr>
            <a:r>
              <a:rPr lang="en-US" sz="2000" dirty="0" smtClean="0">
                <a:latin typeface="Times New Roman" pitchFamily="18" charset="0"/>
              </a:rPr>
              <a:t>             2200 to 3200ppm- optimally fluoridated areas (1ppm)</a:t>
            </a:r>
          </a:p>
          <a:p>
            <a:pPr eaLnBrk="1" hangingPunct="1">
              <a:lnSpc>
                <a:spcPct val="120000"/>
              </a:lnSpc>
              <a:buFontTx/>
              <a:buNone/>
            </a:pPr>
            <a:r>
              <a:rPr lang="en-US" sz="2000" dirty="0" smtClean="0">
                <a:latin typeface="Times New Roman" pitchFamily="18" charset="0"/>
              </a:rPr>
              <a:t>             4800ppm- 5 to 7ppm</a:t>
            </a:r>
          </a:p>
          <a:p>
            <a:pPr eaLnBrk="1" hangingPunct="1">
              <a:lnSpc>
                <a:spcPct val="120000"/>
              </a:lnSpc>
              <a:buFontTx/>
              <a:buNone/>
            </a:pPr>
            <a:endParaRPr lang="en-US" sz="2400" dirty="0" smtClean="0">
              <a:latin typeface="Times New Roman" pitchFamily="18" charset="0"/>
            </a:endParaRPr>
          </a:p>
          <a:p>
            <a:pPr eaLnBrk="1" hangingPunct="1">
              <a:lnSpc>
                <a:spcPct val="80000"/>
              </a:lnSpc>
            </a:pPr>
            <a:endParaRPr lang="en-US" sz="2400" dirty="0" smtClean="0">
              <a:latin typeface="Times New Roman" pitchFamily="18" charset="0"/>
            </a:endParaRPr>
          </a:p>
        </p:txBody>
      </p:sp>
      <p:graphicFrame>
        <p:nvGraphicFramePr>
          <p:cNvPr id="113688" name="Group 24"/>
          <p:cNvGraphicFramePr>
            <a:graphicFrameLocks noGrp="1"/>
          </p:cNvGraphicFramePr>
          <p:nvPr>
            <p:ph sz="half" idx="2"/>
          </p:nvPr>
        </p:nvGraphicFramePr>
        <p:xfrm>
          <a:off x="3871913" y="3246438"/>
          <a:ext cx="4175125" cy="2743200"/>
        </p:xfrm>
        <a:graphic>
          <a:graphicData uri="http://schemas.openxmlformats.org/drawingml/2006/table">
            <a:tbl>
              <a:tblPr/>
              <a:tblGrid>
                <a:gridCol w="1392237"/>
                <a:gridCol w="1390650"/>
                <a:gridCol w="1392238"/>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Permanent teeth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Primary teeth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Non-fluoridated areas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Fluoridated areas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1100ppm</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2200ppm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670ppm</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950ppm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474" name="Picture 25" descr="tooth_sparkling_sm_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3688"/>
                                        </p:tgtEl>
                                        <p:attrNameLst>
                                          <p:attrName>style.visibility</p:attrName>
                                        </p:attrNameLst>
                                      </p:cBhvr>
                                      <p:to>
                                        <p:strVal val="visible"/>
                                      </p:to>
                                    </p:set>
                                    <p:animEffect transition="in" filter="dissolve">
                                      <p:cBhvr>
                                        <p:cTn id="7" dur="500"/>
                                        <p:tgtEl>
                                          <p:spTgt spid="113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04800"/>
            <a:ext cx="8229600" cy="1143000"/>
          </a:xfrm>
        </p:spPr>
        <p:txBody>
          <a:bodyPr/>
          <a:lstStyle/>
          <a:p>
            <a:pPr eaLnBrk="1" hangingPunct="1"/>
            <a:r>
              <a:rPr lang="en-US" sz="3200" dirty="0" smtClean="0"/>
              <a:t>Fluoride in hard tissue…</a:t>
            </a:r>
          </a:p>
        </p:txBody>
      </p:sp>
      <p:sp>
        <p:nvSpPr>
          <p:cNvPr id="20483" name="Rectangle 3"/>
          <p:cNvSpPr>
            <a:spLocks noGrp="1" noChangeArrowheads="1"/>
          </p:cNvSpPr>
          <p:nvPr>
            <p:ph idx="1"/>
          </p:nvPr>
        </p:nvSpPr>
        <p:spPr>
          <a:xfrm>
            <a:off x="304800" y="1600200"/>
            <a:ext cx="8229600" cy="4389438"/>
          </a:xfrm>
        </p:spPr>
        <p:txBody>
          <a:bodyPr/>
          <a:lstStyle/>
          <a:p>
            <a:pPr eaLnBrk="1" hangingPunct="1">
              <a:lnSpc>
                <a:spcPct val="125000"/>
              </a:lnSpc>
              <a:buFontTx/>
              <a:buNone/>
            </a:pPr>
            <a:r>
              <a:rPr lang="en-US" sz="2400" dirty="0" smtClean="0">
                <a:latin typeface="Times New Roman" pitchFamily="18" charset="0"/>
              </a:rPr>
              <a:t>F concentration in newly erupted teeth- higher in </a:t>
            </a:r>
            <a:r>
              <a:rPr lang="en-US" sz="2400" dirty="0" err="1" smtClean="0">
                <a:latin typeface="Times New Roman" pitchFamily="18" charset="0"/>
              </a:rPr>
              <a:t>incisal</a:t>
            </a:r>
            <a:r>
              <a:rPr lang="en-US" sz="2400" dirty="0" smtClean="0">
                <a:latin typeface="Times New Roman" pitchFamily="18" charset="0"/>
              </a:rPr>
              <a:t> than cervical margin</a:t>
            </a:r>
          </a:p>
          <a:p>
            <a:pPr eaLnBrk="1" hangingPunct="1">
              <a:lnSpc>
                <a:spcPct val="125000"/>
              </a:lnSpc>
              <a:buFontTx/>
              <a:buNone/>
            </a:pPr>
            <a:r>
              <a:rPr lang="en-US" sz="2400" dirty="0" smtClean="0">
                <a:latin typeface="Times New Roman" pitchFamily="18" charset="0"/>
              </a:rPr>
              <a:t>Diffusion of F in enamel </a:t>
            </a:r>
          </a:p>
          <a:p>
            <a:pPr eaLnBrk="1" hangingPunct="1">
              <a:lnSpc>
                <a:spcPct val="125000"/>
              </a:lnSpc>
              <a:buFontTx/>
              <a:buNone/>
            </a:pPr>
            <a:r>
              <a:rPr lang="en-US" sz="2000" dirty="0" smtClean="0">
                <a:latin typeface="Times New Roman" pitchFamily="18" charset="0"/>
              </a:rPr>
              <a:t>   -</a:t>
            </a:r>
            <a:r>
              <a:rPr lang="en-US" sz="2000" dirty="0" err="1" smtClean="0">
                <a:latin typeface="Times New Roman" pitchFamily="18" charset="0"/>
              </a:rPr>
              <a:t>NaF</a:t>
            </a:r>
            <a:r>
              <a:rPr lang="en-US" sz="2000" dirty="0" smtClean="0">
                <a:latin typeface="Times New Roman" pitchFamily="18" charset="0"/>
              </a:rPr>
              <a:t> and </a:t>
            </a:r>
            <a:r>
              <a:rPr lang="en-US" sz="2000" dirty="0" err="1" smtClean="0">
                <a:latin typeface="Times New Roman" pitchFamily="18" charset="0"/>
              </a:rPr>
              <a:t>monoflurophosphate</a:t>
            </a:r>
            <a:r>
              <a:rPr lang="en-US" sz="2000" dirty="0" smtClean="0">
                <a:latin typeface="Times New Roman" pitchFamily="18" charset="0"/>
              </a:rPr>
              <a:t>(100pmm)-</a:t>
            </a:r>
            <a:r>
              <a:rPr lang="en-US" sz="2400" dirty="0" smtClean="0">
                <a:latin typeface="Times New Roman" pitchFamily="18" charset="0"/>
              </a:rPr>
              <a:t>10</a:t>
            </a:r>
            <a:r>
              <a:rPr lang="en-US" sz="2400" baseline="30000" dirty="0" smtClean="0">
                <a:latin typeface="Times New Roman" pitchFamily="18" charset="0"/>
              </a:rPr>
              <a:t>-9</a:t>
            </a:r>
            <a:r>
              <a:rPr lang="en-US" sz="2400" dirty="0" smtClean="0">
                <a:latin typeface="Times New Roman" pitchFamily="18" charset="0"/>
              </a:rPr>
              <a:t>cm</a:t>
            </a:r>
            <a:r>
              <a:rPr lang="en-US" sz="2400" baseline="30000" dirty="0" smtClean="0">
                <a:latin typeface="Times New Roman" pitchFamily="18" charset="0"/>
              </a:rPr>
              <a:t>2</a:t>
            </a:r>
            <a:r>
              <a:rPr lang="en-US" sz="2400" dirty="0" smtClean="0">
                <a:latin typeface="Times New Roman" pitchFamily="18" charset="0"/>
              </a:rPr>
              <a:t>/sec</a:t>
            </a:r>
          </a:p>
          <a:p>
            <a:pPr eaLnBrk="1" hangingPunct="1">
              <a:lnSpc>
                <a:spcPct val="125000"/>
              </a:lnSpc>
              <a:buFontTx/>
              <a:buNone/>
            </a:pPr>
            <a:r>
              <a:rPr lang="en-US" sz="2400" dirty="0" smtClean="0">
                <a:latin typeface="Times New Roman" pitchFamily="18" charset="0"/>
              </a:rPr>
              <a:t>Speed at which F penetrates in enamel</a:t>
            </a:r>
          </a:p>
          <a:p>
            <a:pPr eaLnBrk="1" hangingPunct="1">
              <a:lnSpc>
                <a:spcPct val="125000"/>
              </a:lnSpc>
              <a:buFontTx/>
              <a:buNone/>
            </a:pPr>
            <a:r>
              <a:rPr lang="en-US" sz="2000" dirty="0" smtClean="0">
                <a:latin typeface="Times New Roman" pitchFamily="18" charset="0"/>
              </a:rPr>
              <a:t>   -38 micrometer/ hour (186micrometer/ day)</a:t>
            </a:r>
          </a:p>
        </p:txBody>
      </p:sp>
      <p:pic>
        <p:nvPicPr>
          <p:cNvPr id="126980" name="Picture 4" descr="8F383952"/>
          <p:cNvPicPr>
            <a:picLocks noChangeAspect="1" noChangeArrowheads="1"/>
          </p:cNvPicPr>
          <p:nvPr/>
        </p:nvPicPr>
        <p:blipFill>
          <a:blip r:embed="rId3">
            <a:lum bright="-24000" contrast="84000"/>
            <a:extLst>
              <a:ext uri="{28A0092B-C50C-407E-A947-70E740481C1C}">
                <a14:useLocalDpi xmlns:a14="http://schemas.microsoft.com/office/drawing/2010/main" val="0"/>
              </a:ext>
            </a:extLst>
          </a:blip>
          <a:srcRect l="17630" t="23648"/>
          <a:stretch>
            <a:fillRect/>
          </a:stretch>
        </p:blipFill>
        <p:spPr bwMode="auto">
          <a:xfrm>
            <a:off x="5638800" y="3581400"/>
            <a:ext cx="3036888" cy="3033713"/>
          </a:xfrm>
          <a:prstGeom prst="rect">
            <a:avLst/>
          </a:prstGeom>
          <a:solidFill>
            <a:schemeClr val="tx2"/>
          </a:solidFill>
          <a:ln w="28575">
            <a:solidFill>
              <a:srgbClr val="FF0000"/>
            </a:solidFill>
            <a:miter lim="800000"/>
            <a:headEnd/>
            <a:tailEnd/>
          </a:ln>
        </p:spPr>
      </p:pic>
      <p:sp>
        <p:nvSpPr>
          <p:cNvPr id="5" name="Rectangle 3"/>
          <p:cNvSpPr txBox="1">
            <a:spLocks noChangeArrowheads="1"/>
          </p:cNvSpPr>
          <p:nvPr/>
        </p:nvSpPr>
        <p:spPr bwMode="auto">
          <a:xfrm>
            <a:off x="457200" y="4876800"/>
            <a:ext cx="7239000" cy="1600200"/>
          </a:xfrm>
          <a:prstGeom prst="rect">
            <a:avLst/>
          </a:prstGeom>
          <a:noFill/>
          <a:ln w="9525">
            <a:noFill/>
            <a:miter lim="800000"/>
            <a:headEnd/>
            <a:tailEnd/>
          </a:ln>
        </p:spPr>
        <p:txBody>
          <a:bodyPr>
            <a:normAutofit fontScale="92500" lnSpcReduction="20000"/>
          </a:bodyPr>
          <a:lstStyle/>
          <a:p>
            <a:pPr marL="274320" indent="-274320" algn="l" fontAlgn="auto">
              <a:lnSpc>
                <a:spcPct val="130000"/>
              </a:lnSpc>
              <a:spcBef>
                <a:spcPct val="20000"/>
              </a:spcBef>
              <a:spcAft>
                <a:spcPts val="0"/>
              </a:spcAft>
              <a:buClr>
                <a:schemeClr val="accent3"/>
              </a:buClr>
              <a:buSzPct val="95000"/>
              <a:defRPr/>
            </a:pPr>
            <a:r>
              <a:rPr lang="en-US" sz="2400" b="1">
                <a:solidFill>
                  <a:srgbClr val="3B3A00"/>
                </a:solidFill>
                <a:latin typeface="Times New Roman" pitchFamily="18" charset="0"/>
              </a:rPr>
              <a:t>Concentration in dentin:-</a:t>
            </a:r>
          </a:p>
          <a:p>
            <a:pPr marL="274320" indent="-274320" algn="l" fontAlgn="auto">
              <a:lnSpc>
                <a:spcPct val="130000"/>
              </a:lnSpc>
              <a:spcBef>
                <a:spcPct val="20000"/>
              </a:spcBef>
              <a:spcAft>
                <a:spcPts val="0"/>
              </a:spcAft>
              <a:buClr>
                <a:schemeClr val="accent3"/>
              </a:buClr>
              <a:buSzPct val="95000"/>
              <a:defRPr/>
            </a:pPr>
            <a:r>
              <a:rPr lang="en-US" sz="1400">
                <a:latin typeface="+mn-lt"/>
              </a:rPr>
              <a:t>    </a:t>
            </a:r>
            <a:r>
              <a:rPr lang="en-US">
                <a:latin typeface="Times New Roman" pitchFamily="18" charset="0"/>
              </a:rPr>
              <a:t>more than enamel</a:t>
            </a:r>
          </a:p>
          <a:p>
            <a:pPr marL="274320" indent="-274320" algn="l" fontAlgn="auto">
              <a:lnSpc>
                <a:spcPct val="130000"/>
              </a:lnSpc>
              <a:spcBef>
                <a:spcPct val="20000"/>
              </a:spcBef>
              <a:spcAft>
                <a:spcPts val="0"/>
              </a:spcAft>
              <a:buClr>
                <a:schemeClr val="accent3"/>
              </a:buClr>
              <a:buSzPct val="95000"/>
              <a:defRPr/>
            </a:pPr>
            <a:r>
              <a:rPr lang="en-US">
                <a:latin typeface="Times New Roman" pitchFamily="18" charset="0"/>
              </a:rPr>
              <a:t>   apatite crystals are smaller </a:t>
            </a:r>
          </a:p>
          <a:p>
            <a:pPr marL="274320" indent="-274320" algn="l" fontAlgn="auto">
              <a:lnSpc>
                <a:spcPct val="130000"/>
              </a:lnSpc>
              <a:spcBef>
                <a:spcPct val="20000"/>
              </a:spcBef>
              <a:spcAft>
                <a:spcPts val="0"/>
              </a:spcAft>
              <a:buClr>
                <a:schemeClr val="accent3"/>
              </a:buClr>
              <a:buSzPct val="95000"/>
              <a:defRPr/>
            </a:pPr>
            <a:r>
              <a:rPr lang="en-US">
                <a:latin typeface="Times New Roman" pitchFamily="18" charset="0"/>
              </a:rPr>
              <a:t>   surface area and capacity to take is much larger</a:t>
            </a:r>
          </a:p>
          <a:p>
            <a:pPr marL="274320" indent="-274320" algn="l" fontAlgn="auto">
              <a:lnSpc>
                <a:spcPct val="130000"/>
              </a:lnSpc>
              <a:spcBef>
                <a:spcPct val="20000"/>
              </a:spcBef>
              <a:spcAft>
                <a:spcPts val="0"/>
              </a:spcAft>
              <a:buClr>
                <a:schemeClr val="accent3"/>
              </a:buClr>
              <a:buSzPct val="95000"/>
              <a:defRPr/>
            </a:pPr>
            <a:endParaRPr lang="en-US" sz="1800">
              <a:latin typeface="Times New Roman" pitchFamily="18" charset="0"/>
            </a:endParaRPr>
          </a:p>
          <a:p>
            <a:pPr marL="274320" indent="-274320" algn="l" fontAlgn="auto">
              <a:lnSpc>
                <a:spcPct val="80000"/>
              </a:lnSpc>
              <a:spcBef>
                <a:spcPct val="20000"/>
              </a:spcBef>
              <a:spcAft>
                <a:spcPts val="0"/>
              </a:spcAft>
              <a:buClr>
                <a:schemeClr val="accent3"/>
              </a:buClr>
              <a:buSzPct val="95000"/>
              <a:buFont typeface="Wingdings 2"/>
              <a:buChar char=""/>
              <a:defRPr/>
            </a:pPr>
            <a:endParaRPr lang="en-US" sz="1800" dirty="0">
              <a:latin typeface="Times New Roman"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wipe(down)">
                                      <p:cBhvr>
                                        <p:cTn id="7"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dirty="0" smtClean="0"/>
              <a:t>Fluoride in hard tissue…</a:t>
            </a:r>
          </a:p>
        </p:txBody>
      </p:sp>
      <p:sp>
        <p:nvSpPr>
          <p:cNvPr id="21507" name="Rectangle 3"/>
          <p:cNvSpPr>
            <a:spLocks noGrp="1" noChangeArrowheads="1"/>
          </p:cNvSpPr>
          <p:nvPr>
            <p:ph idx="1"/>
          </p:nvPr>
        </p:nvSpPr>
        <p:spPr/>
        <p:txBody>
          <a:bodyPr/>
          <a:lstStyle/>
          <a:p>
            <a:pPr eaLnBrk="1" hangingPunct="1">
              <a:lnSpc>
                <a:spcPct val="210000"/>
              </a:lnSpc>
              <a:buFontTx/>
              <a:buNone/>
            </a:pPr>
            <a:r>
              <a:rPr lang="en-US" sz="2800" b="1" dirty="0" smtClean="0">
                <a:solidFill>
                  <a:srgbClr val="3B3A00"/>
                </a:solidFill>
                <a:latin typeface="Times New Roman" pitchFamily="18" charset="0"/>
              </a:rPr>
              <a:t>Fluoride concentration in </a:t>
            </a:r>
            <a:r>
              <a:rPr lang="en-US" sz="2800" b="1" dirty="0" err="1" smtClean="0">
                <a:solidFill>
                  <a:srgbClr val="3B3A00"/>
                </a:solidFill>
                <a:latin typeface="Times New Roman" pitchFamily="18" charset="0"/>
              </a:rPr>
              <a:t>Cementum</a:t>
            </a:r>
            <a:r>
              <a:rPr lang="en-US" sz="2800" b="1" dirty="0" smtClean="0">
                <a:solidFill>
                  <a:srgbClr val="3B3A00"/>
                </a:solidFill>
                <a:latin typeface="Times New Roman" pitchFamily="18" charset="0"/>
              </a:rPr>
              <a:t>:-</a:t>
            </a:r>
          </a:p>
          <a:p>
            <a:pPr lvl="1" eaLnBrk="1" hangingPunct="1">
              <a:lnSpc>
                <a:spcPct val="125000"/>
              </a:lnSpc>
            </a:pPr>
            <a:r>
              <a:rPr lang="en-US" dirty="0" smtClean="0">
                <a:latin typeface="Times New Roman" pitchFamily="18" charset="0"/>
              </a:rPr>
              <a:t>Higher than any skeleton or dental tissue</a:t>
            </a:r>
          </a:p>
          <a:p>
            <a:pPr lvl="1" eaLnBrk="1" hangingPunct="1">
              <a:lnSpc>
                <a:spcPct val="125000"/>
              </a:lnSpc>
            </a:pPr>
            <a:r>
              <a:rPr lang="en-US" dirty="0" smtClean="0">
                <a:latin typeface="Times New Roman" pitchFamily="18" charset="0"/>
              </a:rPr>
              <a:t>Tissue is very thin</a:t>
            </a:r>
          </a:p>
          <a:p>
            <a:pPr lvl="1" eaLnBrk="1" hangingPunct="1">
              <a:lnSpc>
                <a:spcPct val="125000"/>
              </a:lnSpc>
            </a:pPr>
            <a:r>
              <a:rPr lang="en-US" dirty="0" smtClean="0">
                <a:latin typeface="Times New Roman" pitchFamily="18" charset="0"/>
              </a:rPr>
              <a:t>Near the tissue surface- accessible to fluoride present in blood</a:t>
            </a:r>
          </a:p>
          <a:p>
            <a:pPr lvl="1" eaLnBrk="1" hangingPunct="1">
              <a:lnSpc>
                <a:spcPct val="125000"/>
              </a:lnSpc>
            </a:pPr>
            <a:r>
              <a:rPr lang="en-US" dirty="0" smtClean="0">
                <a:latin typeface="Times New Roman" pitchFamily="18" charset="0"/>
              </a:rPr>
              <a:t>Increases with age</a:t>
            </a:r>
          </a:p>
          <a:p>
            <a:pPr eaLnBrk="1" hangingPunct="1"/>
            <a:endParaRPr lang="en-US" sz="2400" dirty="0" smtClean="0">
              <a:latin typeface="Times New Roman" pitchFamily="18" charset="0"/>
            </a:endParaRPr>
          </a:p>
        </p:txBody>
      </p:sp>
      <p:pic>
        <p:nvPicPr>
          <p:cNvPr id="21508" name="Picture 4" descr="tooth_sparkling_sm_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52600" y="149225"/>
            <a:ext cx="6019800" cy="550863"/>
          </a:xfrm>
          <a:ln w="38100">
            <a:solidFill>
              <a:schemeClr val="accent1"/>
            </a:solidFill>
            <a:miter lim="800000"/>
            <a:headEnd/>
            <a:tailEnd/>
          </a:ln>
        </p:spPr>
        <p:txBody>
          <a:bodyPr/>
          <a:lstStyle/>
          <a:p>
            <a:pPr algn="ctr" eaLnBrk="1" hangingPunct="1"/>
            <a:r>
              <a:rPr lang="en-US" sz="3200" dirty="0" smtClean="0">
                <a:solidFill>
                  <a:schemeClr val="tx1"/>
                </a:solidFill>
              </a:rPr>
              <a:t>Fluoride   supplementation</a:t>
            </a:r>
          </a:p>
        </p:txBody>
      </p:sp>
      <p:sp>
        <p:nvSpPr>
          <p:cNvPr id="22531" name="Line 4"/>
          <p:cNvSpPr>
            <a:spLocks noChangeShapeType="1"/>
          </p:cNvSpPr>
          <p:nvPr/>
        </p:nvSpPr>
        <p:spPr bwMode="auto">
          <a:xfrm>
            <a:off x="4078288" y="760413"/>
            <a:ext cx="11112" cy="230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2" name="Line 5"/>
          <p:cNvSpPr>
            <a:spLocks noChangeShapeType="1"/>
          </p:cNvSpPr>
          <p:nvPr/>
        </p:nvSpPr>
        <p:spPr bwMode="auto">
          <a:xfrm flipV="1">
            <a:off x="1295400" y="1047750"/>
            <a:ext cx="6096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2533" name="Line 6"/>
          <p:cNvSpPr>
            <a:spLocks noChangeShapeType="1"/>
          </p:cNvSpPr>
          <p:nvPr/>
        </p:nvSpPr>
        <p:spPr bwMode="auto">
          <a:xfrm>
            <a:off x="1295400" y="10477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4" name="Line 7"/>
          <p:cNvSpPr>
            <a:spLocks noChangeShapeType="1"/>
          </p:cNvSpPr>
          <p:nvPr/>
        </p:nvSpPr>
        <p:spPr bwMode="auto">
          <a:xfrm>
            <a:off x="1511300" y="20764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5" name="Line 8"/>
          <p:cNvSpPr>
            <a:spLocks noChangeShapeType="1"/>
          </p:cNvSpPr>
          <p:nvPr/>
        </p:nvSpPr>
        <p:spPr bwMode="auto">
          <a:xfrm>
            <a:off x="685800" y="27241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6" name="Line 9"/>
          <p:cNvSpPr>
            <a:spLocks noChangeShapeType="1"/>
          </p:cNvSpPr>
          <p:nvPr/>
        </p:nvSpPr>
        <p:spPr bwMode="auto">
          <a:xfrm>
            <a:off x="3276600" y="2724150"/>
            <a:ext cx="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7" name="Line 10"/>
          <p:cNvSpPr>
            <a:spLocks noChangeShapeType="1"/>
          </p:cNvSpPr>
          <p:nvPr/>
        </p:nvSpPr>
        <p:spPr bwMode="auto">
          <a:xfrm>
            <a:off x="7620000" y="21145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8" name="Line 11"/>
          <p:cNvSpPr>
            <a:spLocks noChangeShapeType="1"/>
          </p:cNvSpPr>
          <p:nvPr/>
        </p:nvSpPr>
        <p:spPr bwMode="auto">
          <a:xfrm>
            <a:off x="7391400" y="10477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9" name="Text Box 12"/>
          <p:cNvSpPr txBox="1">
            <a:spLocks noChangeArrowheads="1"/>
          </p:cNvSpPr>
          <p:nvPr/>
        </p:nvSpPr>
        <p:spPr bwMode="auto">
          <a:xfrm>
            <a:off x="457200" y="1657350"/>
            <a:ext cx="1676400" cy="425450"/>
          </a:xfrm>
          <a:prstGeom prst="rect">
            <a:avLst/>
          </a:prstGeom>
          <a:solidFill>
            <a:srgbClr val="004600"/>
          </a:solidFill>
          <a:ln w="28575">
            <a:solidFill>
              <a:schemeClr val="tx1"/>
            </a:solidFill>
            <a:miter lim="800000"/>
            <a:headEnd/>
            <a:tailEnd/>
          </a:ln>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solidFill>
                  <a:schemeClr val="bg1"/>
                </a:solidFill>
                <a:latin typeface="Comic Sans MS" pitchFamily="66" charset="0"/>
              </a:rPr>
              <a:t>Systemic </a:t>
            </a:r>
          </a:p>
        </p:txBody>
      </p:sp>
      <p:sp>
        <p:nvSpPr>
          <p:cNvPr id="22540" name="Text Box 13"/>
          <p:cNvSpPr txBox="1">
            <a:spLocks noChangeArrowheads="1"/>
          </p:cNvSpPr>
          <p:nvPr/>
        </p:nvSpPr>
        <p:spPr bwMode="auto">
          <a:xfrm>
            <a:off x="6400800" y="1657350"/>
            <a:ext cx="1676400" cy="425450"/>
          </a:xfrm>
          <a:prstGeom prst="rect">
            <a:avLst/>
          </a:prstGeom>
          <a:solidFill>
            <a:srgbClr val="6600FF"/>
          </a:solidFill>
          <a:ln w="28575">
            <a:solidFill>
              <a:schemeClr val="tx1"/>
            </a:solidFill>
            <a:miter lim="800000"/>
            <a:headEnd/>
            <a:tailEnd/>
          </a:ln>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solidFill>
                  <a:schemeClr val="bg1"/>
                </a:solidFill>
                <a:latin typeface="Comic Sans MS" pitchFamily="66" charset="0"/>
              </a:rPr>
              <a:t>Topical</a:t>
            </a:r>
          </a:p>
        </p:txBody>
      </p:sp>
      <p:sp>
        <p:nvSpPr>
          <p:cNvPr id="22541" name="Line 14"/>
          <p:cNvSpPr>
            <a:spLocks noChangeShapeType="1"/>
          </p:cNvSpPr>
          <p:nvPr/>
        </p:nvSpPr>
        <p:spPr bwMode="auto">
          <a:xfrm>
            <a:off x="685800" y="2724150"/>
            <a:ext cx="2590800" cy="46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2542" name="Text Box 15"/>
          <p:cNvSpPr txBox="1">
            <a:spLocks noChangeArrowheads="1"/>
          </p:cNvSpPr>
          <p:nvPr/>
        </p:nvSpPr>
        <p:spPr bwMode="auto">
          <a:xfrm>
            <a:off x="2819400" y="3865563"/>
            <a:ext cx="2590800" cy="1323975"/>
          </a:xfrm>
          <a:prstGeom prst="rect">
            <a:avLst/>
          </a:prstGeom>
          <a:solidFill>
            <a:srgbClr val="00FF99"/>
          </a:solidFill>
          <a:ln w="28575">
            <a:solidFill>
              <a:schemeClr val="tx1"/>
            </a:solidFill>
            <a:miter lim="800000"/>
            <a:headEnd/>
            <a:tailEnd/>
          </a:ln>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latin typeface="Comic Sans MS" pitchFamily="66" charset="0"/>
              </a:rPr>
              <a:t>Dietary fluorides</a:t>
            </a:r>
          </a:p>
          <a:p>
            <a:pPr eaLnBrk="1" hangingPunct="1">
              <a:spcBef>
                <a:spcPct val="50000"/>
              </a:spcBef>
            </a:pPr>
            <a:r>
              <a:rPr lang="en-US">
                <a:latin typeface="Comic Sans MS" pitchFamily="66" charset="0"/>
              </a:rPr>
              <a:t>Salt fluoride </a:t>
            </a:r>
          </a:p>
          <a:p>
            <a:pPr eaLnBrk="1" hangingPunct="1">
              <a:spcBef>
                <a:spcPct val="50000"/>
              </a:spcBef>
            </a:pPr>
            <a:r>
              <a:rPr lang="en-US">
                <a:latin typeface="Comic Sans MS" pitchFamily="66" charset="0"/>
              </a:rPr>
              <a:t>Fluoride in sugar</a:t>
            </a:r>
          </a:p>
        </p:txBody>
      </p:sp>
      <p:sp>
        <p:nvSpPr>
          <p:cNvPr id="22543" name="Text Box 16"/>
          <p:cNvSpPr txBox="1">
            <a:spLocks noChangeArrowheads="1"/>
          </p:cNvSpPr>
          <p:nvPr/>
        </p:nvSpPr>
        <p:spPr bwMode="auto">
          <a:xfrm>
            <a:off x="0" y="3429000"/>
            <a:ext cx="2667000" cy="1631950"/>
          </a:xfrm>
          <a:prstGeom prst="rect">
            <a:avLst/>
          </a:prstGeom>
          <a:solidFill>
            <a:srgbClr val="FF3399"/>
          </a:solidFill>
          <a:ln w="28575">
            <a:solidFill>
              <a:schemeClr val="tx1"/>
            </a:solidFill>
            <a:miter lim="800000"/>
            <a:headEnd/>
            <a:tailEnd/>
          </a:ln>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solidFill>
                  <a:srgbClr val="660033"/>
                </a:solidFill>
                <a:latin typeface="Comic Sans MS" pitchFamily="66" charset="0"/>
              </a:rPr>
              <a:t>Water fluoridation</a:t>
            </a:r>
          </a:p>
          <a:p>
            <a:pPr eaLnBrk="1" hangingPunct="1">
              <a:spcBef>
                <a:spcPct val="50000"/>
              </a:spcBef>
            </a:pPr>
            <a:r>
              <a:rPr lang="en-US">
                <a:solidFill>
                  <a:srgbClr val="660033"/>
                </a:solidFill>
                <a:latin typeface="Comic Sans MS" pitchFamily="66" charset="0"/>
              </a:rPr>
              <a:t>School water fluoridation </a:t>
            </a:r>
          </a:p>
          <a:p>
            <a:pPr eaLnBrk="1" hangingPunct="1">
              <a:spcBef>
                <a:spcPct val="50000"/>
              </a:spcBef>
            </a:pPr>
            <a:r>
              <a:rPr lang="en-US">
                <a:solidFill>
                  <a:srgbClr val="660033"/>
                </a:solidFill>
                <a:latin typeface="Comic Sans MS" pitchFamily="66" charset="0"/>
              </a:rPr>
              <a:t>Milk fluoridation</a:t>
            </a:r>
          </a:p>
        </p:txBody>
      </p:sp>
      <p:sp>
        <p:nvSpPr>
          <p:cNvPr id="22544" name="Line 17"/>
          <p:cNvSpPr>
            <a:spLocks noChangeShapeType="1"/>
          </p:cNvSpPr>
          <p:nvPr/>
        </p:nvSpPr>
        <p:spPr bwMode="auto">
          <a:xfrm>
            <a:off x="6248400" y="2724150"/>
            <a:ext cx="259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2545" name="Line 18"/>
          <p:cNvSpPr>
            <a:spLocks noChangeShapeType="1"/>
          </p:cNvSpPr>
          <p:nvPr/>
        </p:nvSpPr>
        <p:spPr bwMode="auto">
          <a:xfrm>
            <a:off x="8839200" y="2724150"/>
            <a:ext cx="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46" name="Line 19"/>
          <p:cNvSpPr>
            <a:spLocks noChangeShapeType="1"/>
          </p:cNvSpPr>
          <p:nvPr/>
        </p:nvSpPr>
        <p:spPr bwMode="auto">
          <a:xfrm>
            <a:off x="6248400" y="272415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47" name="Text Box 20"/>
          <p:cNvSpPr txBox="1">
            <a:spLocks noChangeArrowheads="1"/>
          </p:cNvSpPr>
          <p:nvPr/>
        </p:nvSpPr>
        <p:spPr bwMode="auto">
          <a:xfrm>
            <a:off x="5257800" y="3222625"/>
            <a:ext cx="3167063" cy="400050"/>
          </a:xfrm>
          <a:prstGeom prst="rect">
            <a:avLst/>
          </a:prstGeom>
          <a:solidFill>
            <a:srgbClr val="00CC00"/>
          </a:solidFill>
          <a:ln w="28575">
            <a:solidFill>
              <a:schemeClr val="tx1"/>
            </a:solidFill>
            <a:miter lim="800000"/>
            <a:headEnd/>
            <a:tailEnd/>
          </a:ln>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a:latin typeface="Comic Sans MS" pitchFamily="66" charset="0"/>
              </a:rPr>
              <a:t>Professional application</a:t>
            </a:r>
          </a:p>
        </p:txBody>
      </p:sp>
      <p:sp>
        <p:nvSpPr>
          <p:cNvPr id="22548" name="Text Box 21"/>
          <p:cNvSpPr txBox="1">
            <a:spLocks noChangeArrowheads="1"/>
          </p:cNvSpPr>
          <p:nvPr/>
        </p:nvSpPr>
        <p:spPr bwMode="auto">
          <a:xfrm>
            <a:off x="7543800" y="4114800"/>
            <a:ext cx="1524000" cy="669925"/>
          </a:xfrm>
          <a:prstGeom prst="rect">
            <a:avLst/>
          </a:prstGeom>
          <a:solidFill>
            <a:srgbClr val="FF6600"/>
          </a:solidFill>
          <a:ln w="28575">
            <a:solidFill>
              <a:schemeClr val="tx1"/>
            </a:solidFill>
            <a:miter lim="800000"/>
            <a:headEnd/>
            <a:tailEnd/>
          </a:ln>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latin typeface="Comic Sans MS" pitchFamily="66" charset="0"/>
              </a:rPr>
              <a:t>Self application</a:t>
            </a: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2400"/>
            <a:ext cx="3352800" cy="95410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800" b="1" spc="50" dirty="0">
                <a:ln w="13500">
                  <a:solidFill>
                    <a:schemeClr val="accent1">
                      <a:shade val="2500"/>
                      <a:alpha val="6500"/>
                    </a:schemeClr>
                  </a:solidFill>
                  <a:prstDash val="solid"/>
                </a:ln>
                <a:solidFill>
                  <a:srgbClr val="F8F8F8"/>
                </a:solidFill>
                <a:effectLst>
                  <a:innerShdw blurRad="50900" dist="38500" dir="13500000">
                    <a:srgbClr val="000000">
                      <a:alpha val="60000"/>
                    </a:srgbClr>
                  </a:innerShdw>
                </a:effectLst>
                <a:latin typeface="Comic Sans MS" pitchFamily="66" charset="0"/>
              </a:rPr>
              <a:t>TOPICAL FLUORIDES</a:t>
            </a:r>
          </a:p>
        </p:txBody>
      </p:sp>
      <p:cxnSp>
        <p:nvCxnSpPr>
          <p:cNvPr id="4" name="Straight Connector 3"/>
          <p:cNvCxnSpPr/>
          <p:nvPr/>
        </p:nvCxnSpPr>
        <p:spPr>
          <a:xfrm>
            <a:off x="1066800" y="1524000"/>
            <a:ext cx="6172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762001" y="1828800"/>
            <a:ext cx="6096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933407" y="1828006"/>
            <a:ext cx="6096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8600" y="2209800"/>
            <a:ext cx="3200400" cy="1295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2800" dirty="0">
                <a:latin typeface="Comic Sans MS" pitchFamily="66" charset="0"/>
              </a:rPr>
              <a:t>Professional</a:t>
            </a:r>
          </a:p>
        </p:txBody>
      </p:sp>
      <p:sp>
        <p:nvSpPr>
          <p:cNvPr id="10" name="Oval 9"/>
          <p:cNvSpPr/>
          <p:nvPr/>
        </p:nvSpPr>
        <p:spPr>
          <a:xfrm>
            <a:off x="5867400" y="2209800"/>
            <a:ext cx="2438400" cy="1295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2800" dirty="0">
                <a:latin typeface="Comic Sans MS" pitchFamily="66" charset="0"/>
              </a:rPr>
              <a:t>Self</a:t>
            </a:r>
          </a:p>
        </p:txBody>
      </p:sp>
      <p:cxnSp>
        <p:nvCxnSpPr>
          <p:cNvPr id="11" name="Straight Arrow Connector 10"/>
          <p:cNvCxnSpPr/>
          <p:nvPr/>
        </p:nvCxnSpPr>
        <p:spPr>
          <a:xfrm rot="5400000">
            <a:off x="913607" y="3961606"/>
            <a:ext cx="6096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6858794" y="3961606"/>
            <a:ext cx="609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57200" y="4419600"/>
            <a:ext cx="3276600" cy="1981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buFontTx/>
              <a:buChar char="-"/>
              <a:defRPr/>
            </a:pPr>
            <a:r>
              <a:rPr lang="en-US" dirty="0">
                <a:latin typeface="Comic Sans MS" pitchFamily="66" charset="0"/>
              </a:rPr>
              <a:t>Solutions</a:t>
            </a:r>
          </a:p>
          <a:p>
            <a:pPr>
              <a:defRPr/>
            </a:pPr>
            <a:endParaRPr lang="en-US" dirty="0">
              <a:latin typeface="Comic Sans MS" pitchFamily="66" charset="0"/>
            </a:endParaRPr>
          </a:p>
          <a:p>
            <a:pPr>
              <a:buFontTx/>
              <a:buChar char="-"/>
              <a:defRPr/>
            </a:pPr>
            <a:r>
              <a:rPr lang="en-US" dirty="0">
                <a:latin typeface="Comic Sans MS" pitchFamily="66" charset="0"/>
              </a:rPr>
              <a:t>NaF  SnF</a:t>
            </a:r>
            <a:r>
              <a:rPr lang="en-US" baseline="-25000" dirty="0">
                <a:latin typeface="Comic Sans MS" pitchFamily="66" charset="0"/>
              </a:rPr>
              <a:t>2</a:t>
            </a:r>
            <a:r>
              <a:rPr lang="en-US" dirty="0">
                <a:latin typeface="Comic Sans MS" pitchFamily="66" charset="0"/>
              </a:rPr>
              <a:t>  APF  NH</a:t>
            </a:r>
            <a:r>
              <a:rPr lang="en-US" baseline="-25000" dirty="0">
                <a:latin typeface="Comic Sans MS" pitchFamily="66" charset="0"/>
              </a:rPr>
              <a:t>2</a:t>
            </a:r>
            <a:r>
              <a:rPr lang="en-US" dirty="0">
                <a:latin typeface="Comic Sans MS" pitchFamily="66" charset="0"/>
              </a:rPr>
              <a:t>F</a:t>
            </a:r>
          </a:p>
          <a:p>
            <a:pPr>
              <a:buFontTx/>
              <a:buChar char="-"/>
              <a:defRPr/>
            </a:pPr>
            <a:r>
              <a:rPr lang="en-US" dirty="0">
                <a:latin typeface="Comic Sans MS" pitchFamily="66" charset="0"/>
              </a:rPr>
              <a:t>Gels</a:t>
            </a:r>
          </a:p>
          <a:p>
            <a:pPr>
              <a:buFontTx/>
              <a:buChar char="-"/>
              <a:defRPr/>
            </a:pPr>
            <a:r>
              <a:rPr lang="en-US" dirty="0">
                <a:latin typeface="Comic Sans MS" pitchFamily="66" charset="0"/>
              </a:rPr>
              <a:t>Varnish</a:t>
            </a:r>
          </a:p>
        </p:txBody>
      </p:sp>
      <p:sp>
        <p:nvSpPr>
          <p:cNvPr id="14" name="Rounded Rectangle 13"/>
          <p:cNvSpPr/>
          <p:nvPr/>
        </p:nvSpPr>
        <p:spPr>
          <a:xfrm>
            <a:off x="5715000" y="4572000"/>
            <a:ext cx="2819400" cy="19812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lvl="1">
              <a:buFontTx/>
              <a:buChar char="-"/>
              <a:defRPr/>
            </a:pPr>
            <a:r>
              <a:rPr lang="en-US" b="1" dirty="0" err="1">
                <a:solidFill>
                  <a:schemeClr val="tx1"/>
                </a:solidFill>
                <a:latin typeface="Comic Sans MS" pitchFamily="66" charset="0"/>
              </a:rPr>
              <a:t>Dentrifices</a:t>
            </a:r>
            <a:endParaRPr lang="en-US" b="1" dirty="0">
              <a:solidFill>
                <a:schemeClr val="tx1"/>
              </a:solidFill>
              <a:latin typeface="Comic Sans MS" pitchFamily="66" charset="0"/>
            </a:endParaRPr>
          </a:p>
          <a:p>
            <a:pPr>
              <a:buFontTx/>
              <a:buChar char="-"/>
              <a:defRPr/>
            </a:pPr>
            <a:r>
              <a:rPr lang="en-US" b="1" dirty="0">
                <a:solidFill>
                  <a:schemeClr val="tx1"/>
                </a:solidFill>
                <a:latin typeface="Comic Sans MS" pitchFamily="66" charset="0"/>
              </a:rPr>
              <a:t>Rinses</a:t>
            </a:r>
          </a:p>
          <a:p>
            <a:pPr>
              <a:buFontTx/>
              <a:buChar char="-"/>
              <a:defRPr/>
            </a:pPr>
            <a:r>
              <a:rPr lang="en-US" b="1" dirty="0">
                <a:solidFill>
                  <a:schemeClr val="tx1"/>
                </a:solidFill>
                <a:latin typeface="Comic Sans MS" pitchFamily="66" charset="0"/>
              </a:rPr>
              <a:t> Gels</a:t>
            </a:r>
          </a:p>
          <a:p>
            <a:pPr>
              <a:buFontTx/>
              <a:buChar char="-"/>
              <a:defRPr/>
            </a:pPr>
            <a:r>
              <a:rPr lang="en-US" b="1" dirty="0">
                <a:solidFill>
                  <a:schemeClr val="tx1"/>
                </a:solidFill>
                <a:latin typeface="Comic Sans MS" pitchFamily="66" charset="0"/>
              </a:rPr>
              <a:t>Chewing gum</a:t>
            </a:r>
          </a:p>
          <a:p>
            <a:pPr>
              <a:buFontTx/>
              <a:buChar char="-"/>
              <a:defRPr/>
            </a:pPr>
            <a:r>
              <a:rPr lang="en-US" b="1" dirty="0">
                <a:solidFill>
                  <a:schemeClr val="tx1"/>
                </a:solidFill>
                <a:latin typeface="Comic Sans MS" pitchFamily="66" charset="0"/>
              </a:rPr>
              <a:t>  Tooth pick</a:t>
            </a:r>
          </a:p>
          <a:p>
            <a:pPr>
              <a:buFontTx/>
              <a:buChar char="-"/>
              <a:defRPr/>
            </a:pPr>
            <a:r>
              <a:rPr lang="en-US" b="1" dirty="0">
                <a:solidFill>
                  <a:schemeClr val="tx1"/>
                </a:solidFill>
                <a:latin typeface="Comic Sans MS" pitchFamily="66" charset="0"/>
              </a:rPr>
              <a:t>Floss</a:t>
            </a:r>
          </a:p>
        </p:txBody>
      </p:sp>
      <p:cxnSp>
        <p:nvCxnSpPr>
          <p:cNvPr id="16" name="Straight Arrow Connector 15"/>
          <p:cNvCxnSpPr/>
          <p:nvPr/>
        </p:nvCxnSpPr>
        <p:spPr>
          <a:xfrm rot="5400000">
            <a:off x="1219200" y="4953000"/>
            <a:ext cx="228600" cy="228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rot="5400000">
            <a:off x="1638300" y="5067300"/>
            <a:ext cx="304800" cy="76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rot="16200000" flipH="1">
            <a:off x="2324100" y="5067300"/>
            <a:ext cx="304800" cy="76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rot="16200000" flipH="1">
            <a:off x="2705100" y="4991100"/>
            <a:ext cx="304800" cy="228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rot="5400000">
            <a:off x="3848101" y="1333500"/>
            <a:ext cx="3810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971800"/>
            <a:ext cx="7543800" cy="609600"/>
          </a:xfrm>
          <a:solidFill>
            <a:schemeClr val="bg2">
              <a:lumMod val="60000"/>
              <a:lumOff val="40000"/>
            </a:schemeClr>
          </a:solidFill>
        </p:spPr>
        <p:txBody>
          <a:bodyPr>
            <a:normAutofit fontScale="90000"/>
          </a:bodyPr>
          <a:lstStyle/>
          <a:p>
            <a:pPr eaLnBrk="1" fontAlgn="auto" hangingPunct="1">
              <a:spcAft>
                <a:spcPts val="0"/>
              </a:spcAft>
              <a:defRPr/>
            </a:pPr>
            <a:r>
              <a:rPr dirty="0" smtClean="0"/>
              <a:t>Mechanism of action of fluoride</a:t>
            </a:r>
            <a:endParaRPr dirty="0"/>
          </a:p>
        </p:txBody>
      </p:sp>
      <p:pic>
        <p:nvPicPr>
          <p:cNvPr id="4" name="Picture 4"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7813" y="4075113"/>
            <a:ext cx="2163762"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G:\fkluoride\flourides%20pictur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200"/>
            <a:ext cx="251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eaLnBrk="1" hangingPunct="1">
              <a:buFont typeface="Wingdings" pitchFamily="2" charset="2"/>
              <a:buChar char="v"/>
            </a:pPr>
            <a:r>
              <a:rPr lang="en-US" sz="2400" dirty="0" smtClean="0"/>
              <a:t>Improved </a:t>
            </a:r>
            <a:r>
              <a:rPr lang="en-US" sz="2400" dirty="0" err="1" smtClean="0"/>
              <a:t>crystallinity</a:t>
            </a:r>
            <a:endParaRPr lang="en-US" sz="2400" dirty="0" smtClean="0"/>
          </a:p>
          <a:p>
            <a:pPr eaLnBrk="1" hangingPunct="1">
              <a:buFont typeface="Wingdings" pitchFamily="2" charset="2"/>
              <a:buChar char="v"/>
            </a:pPr>
            <a:r>
              <a:rPr lang="en-US" sz="2400" dirty="0" smtClean="0"/>
              <a:t>void theory</a:t>
            </a:r>
          </a:p>
          <a:p>
            <a:pPr eaLnBrk="1" hangingPunct="1">
              <a:buFont typeface="Wingdings" pitchFamily="2" charset="2"/>
              <a:buChar char="v"/>
            </a:pPr>
            <a:r>
              <a:rPr lang="en-US" sz="2400" dirty="0" smtClean="0"/>
              <a:t>FAP </a:t>
            </a:r>
            <a:r>
              <a:rPr lang="en-US" sz="2400" dirty="0" err="1" smtClean="0"/>
              <a:t>vs</a:t>
            </a:r>
            <a:r>
              <a:rPr lang="en-US" sz="2400" dirty="0" smtClean="0"/>
              <a:t> HAP acid solubility</a:t>
            </a:r>
          </a:p>
          <a:p>
            <a:pPr eaLnBrk="1" hangingPunct="1">
              <a:buFont typeface="Wingdings" pitchFamily="2" charset="2"/>
              <a:buChar char="v"/>
            </a:pPr>
            <a:r>
              <a:rPr lang="en-US" sz="2400" dirty="0" smtClean="0"/>
              <a:t>Alters tooth morphology</a:t>
            </a:r>
          </a:p>
          <a:p>
            <a:pPr eaLnBrk="1" hangingPunct="1">
              <a:buFont typeface="Wingdings 2" pitchFamily="18" charset="2"/>
              <a:buNone/>
            </a:pPr>
            <a:endParaRPr lang="en-US" sz="2400" dirty="0" smtClean="0"/>
          </a:p>
        </p:txBody>
      </p:sp>
      <p:sp>
        <p:nvSpPr>
          <p:cNvPr id="5" name="TextBox 4"/>
          <p:cNvSpPr txBox="1"/>
          <p:nvPr/>
        </p:nvSpPr>
        <p:spPr>
          <a:xfrm>
            <a:off x="304800" y="838200"/>
            <a:ext cx="6137275" cy="708025"/>
          </a:xfrm>
          <a:prstGeom prst="rect">
            <a:avLst/>
          </a:prstGeom>
          <a:solidFill>
            <a:srgbClr val="00B050"/>
          </a:solidFill>
        </p:spPr>
        <p:txBody>
          <a:bodyPr wrap="none">
            <a:spAutoFit/>
          </a:bodyPr>
          <a:lstStyle/>
          <a:p>
            <a:pPr>
              <a:defRPr/>
            </a:pPr>
            <a:r>
              <a:rPr lang="en-US" sz="4000" dirty="0">
                <a:solidFill>
                  <a:schemeClr val="bg1"/>
                </a:solidFill>
                <a:latin typeface="+mn-lt"/>
              </a:rPr>
              <a:t>Systemic effects of fluoride</a:t>
            </a:r>
          </a:p>
        </p:txBody>
      </p:sp>
      <p:pic>
        <p:nvPicPr>
          <p:cNvPr id="25604" name="Picture 5" descr="G:\fkluoride\flourides%20pictur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66963"/>
            <a:ext cx="251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G:\f\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2133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G:\f\photo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4254500"/>
            <a:ext cx="21463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685800"/>
            <a:ext cx="3783013" cy="584200"/>
          </a:xfrm>
          <a:prstGeom prst="rect">
            <a:avLst/>
          </a:prstGeom>
          <a:solidFill>
            <a:schemeClr val="accent1">
              <a:lumMod val="60000"/>
              <a:lumOff val="40000"/>
            </a:schemeClr>
          </a:solidFill>
        </p:spPr>
        <p:txBody>
          <a:bodyPr wrap="none">
            <a:spAutoFit/>
          </a:bodyPr>
          <a:lstStyle/>
          <a:p>
            <a:pPr>
              <a:defRPr/>
            </a:pPr>
            <a:r>
              <a:rPr lang="en-US" sz="3200" dirty="0">
                <a:solidFill>
                  <a:schemeClr val="bg1"/>
                </a:solidFill>
                <a:latin typeface="+mj-lt"/>
              </a:rPr>
              <a:t>Improved crystallinity</a:t>
            </a:r>
          </a:p>
        </p:txBody>
      </p:sp>
      <p:sp>
        <p:nvSpPr>
          <p:cNvPr id="6" name="TextBox 5"/>
          <p:cNvSpPr txBox="1"/>
          <p:nvPr/>
        </p:nvSpPr>
        <p:spPr>
          <a:xfrm>
            <a:off x="685800" y="1882775"/>
            <a:ext cx="2092325" cy="584200"/>
          </a:xfrm>
          <a:prstGeom prst="rect">
            <a:avLst/>
          </a:prstGeom>
          <a:solidFill>
            <a:schemeClr val="accent1">
              <a:lumMod val="60000"/>
              <a:lumOff val="40000"/>
            </a:schemeClr>
          </a:solidFill>
        </p:spPr>
        <p:txBody>
          <a:bodyPr wrap="none">
            <a:spAutoFit/>
          </a:bodyPr>
          <a:lstStyle/>
          <a:p>
            <a:pPr>
              <a:defRPr/>
            </a:pPr>
            <a:r>
              <a:rPr lang="en-US" sz="3200" dirty="0">
                <a:solidFill>
                  <a:schemeClr val="bg1"/>
                </a:solidFill>
                <a:latin typeface="+mj-lt"/>
              </a:rPr>
              <a:t>void theory</a:t>
            </a:r>
          </a:p>
        </p:txBody>
      </p:sp>
      <p:sp>
        <p:nvSpPr>
          <p:cNvPr id="7" name="TextBox 6"/>
          <p:cNvSpPr txBox="1"/>
          <p:nvPr/>
        </p:nvSpPr>
        <p:spPr>
          <a:xfrm>
            <a:off x="685800" y="3025775"/>
            <a:ext cx="4414838" cy="584200"/>
          </a:xfrm>
          <a:prstGeom prst="rect">
            <a:avLst/>
          </a:prstGeom>
          <a:solidFill>
            <a:schemeClr val="accent1">
              <a:lumMod val="60000"/>
              <a:lumOff val="40000"/>
            </a:schemeClr>
          </a:solidFill>
        </p:spPr>
        <p:txBody>
          <a:bodyPr wrap="none">
            <a:spAutoFit/>
          </a:bodyPr>
          <a:lstStyle/>
          <a:p>
            <a:pPr>
              <a:defRPr/>
            </a:pPr>
            <a:r>
              <a:rPr lang="en-US" sz="3200" dirty="0">
                <a:solidFill>
                  <a:schemeClr val="bg1"/>
                </a:solidFill>
                <a:latin typeface="+mj-lt"/>
              </a:rPr>
              <a:t>FAP </a:t>
            </a:r>
            <a:r>
              <a:rPr lang="en-US" sz="3200" dirty="0" err="1">
                <a:solidFill>
                  <a:schemeClr val="bg1"/>
                </a:solidFill>
                <a:latin typeface="+mj-lt"/>
              </a:rPr>
              <a:t>vs</a:t>
            </a:r>
            <a:r>
              <a:rPr lang="en-US" sz="3200" dirty="0">
                <a:solidFill>
                  <a:schemeClr val="bg1"/>
                </a:solidFill>
                <a:latin typeface="+mj-lt"/>
              </a:rPr>
              <a:t> HAP acid solubility</a:t>
            </a:r>
          </a:p>
        </p:txBody>
      </p:sp>
      <p:sp>
        <p:nvSpPr>
          <p:cNvPr id="8" name="TextBox 7"/>
          <p:cNvSpPr txBox="1"/>
          <p:nvPr/>
        </p:nvSpPr>
        <p:spPr>
          <a:xfrm>
            <a:off x="457200" y="4114800"/>
            <a:ext cx="4876800" cy="1077913"/>
          </a:xfrm>
          <a:prstGeom prst="rect">
            <a:avLst/>
          </a:prstGeom>
          <a:solidFill>
            <a:schemeClr val="accent1">
              <a:lumMod val="60000"/>
              <a:lumOff val="40000"/>
            </a:schemeClr>
          </a:solidFill>
        </p:spPr>
        <p:txBody>
          <a:bodyPr>
            <a:spAutoFit/>
          </a:bodyPr>
          <a:lstStyle/>
          <a:p>
            <a:pPr>
              <a:defRPr/>
            </a:pPr>
            <a:r>
              <a:rPr lang="en-US" sz="3200" dirty="0">
                <a:solidFill>
                  <a:schemeClr val="bg1"/>
                </a:solidFill>
                <a:latin typeface="+mj-lt"/>
              </a:rPr>
              <a:t>Alters tooth morphology</a:t>
            </a:r>
            <a:br>
              <a:rPr lang="en-US" sz="3200" dirty="0">
                <a:solidFill>
                  <a:schemeClr val="bg1"/>
                </a:solidFill>
                <a:latin typeface="+mj-lt"/>
              </a:rPr>
            </a:br>
            <a:endParaRPr lang="en-US" sz="3200" dirty="0">
              <a:solidFill>
                <a:schemeClr val="bg1"/>
              </a:solidFill>
              <a:latin typeface="+mj-lt"/>
            </a:endParaRPr>
          </a:p>
        </p:txBody>
      </p:sp>
      <p:pic>
        <p:nvPicPr>
          <p:cNvPr id="26630" name="Picture 4"/>
          <p:cNvPicPr>
            <a:picLocks noChangeAspect="1" noChangeArrowheads="1"/>
          </p:cNvPicPr>
          <p:nvPr/>
        </p:nvPicPr>
        <p:blipFill>
          <a:blip r:embed="rId2">
            <a:extLst>
              <a:ext uri="{28A0092B-C50C-407E-A947-70E740481C1C}">
                <a14:useLocalDpi xmlns:a14="http://schemas.microsoft.com/office/drawing/2010/main" val="0"/>
              </a:ext>
            </a:extLst>
          </a:blip>
          <a:srcRect l="15909" t="17316" r="36363"/>
          <a:stretch>
            <a:fillRect/>
          </a:stretch>
        </p:blipFill>
        <p:spPr bwMode="auto">
          <a:xfrm>
            <a:off x="6477000" y="4572000"/>
            <a:ext cx="1371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descr="F-3D"/>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t="2673" b="4010"/>
          <a:stretch>
            <a:fillRect/>
          </a:stretch>
        </p:blipFill>
        <p:spPr bwMode="auto">
          <a:xfrm>
            <a:off x="5486400" y="228600"/>
            <a:ext cx="3101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1"/>
          <p:cNvSpPr txBox="1">
            <a:spLocks noChangeArrowheads="1"/>
          </p:cNvSpPr>
          <p:nvPr/>
        </p:nvSpPr>
        <p:spPr bwMode="auto">
          <a:xfrm>
            <a:off x="457200" y="6324600"/>
            <a:ext cx="6989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lnSpc>
                <a:spcPct val="125000"/>
              </a:lnSpc>
            </a:pPr>
            <a:r>
              <a:rPr lang="en-US" sz="1600" b="1" i="1"/>
              <a:t>Ten Cate JM, van Loveren C.  Fluroide Mechanisms.  Dent Clin N Am 1999;43:713-742</a:t>
            </a:r>
            <a:r>
              <a:rPr lang="en-US" sz="1600"/>
              <a:t>.</a:t>
            </a:r>
          </a:p>
        </p:txBody>
      </p:sp>
      <p:pic>
        <p:nvPicPr>
          <p:cNvPr id="26633" name="Picture 9" descr="G:\f\photo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90800"/>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1" nodeType="click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1"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presetSubtype="0" fill="hold" grpId="1" nodeType="clickEffect">
                                  <p:stCondLst>
                                    <p:cond delay="0"/>
                                  </p:stCondLst>
                                  <p:childTnLst>
                                    <p:animEffect transition="out" filter="dissolv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ctrTitle"/>
          </p:nvPr>
        </p:nvSpPr>
        <p:spPr>
          <a:xfrm>
            <a:off x="3048000" y="1371600"/>
            <a:ext cx="6019800" cy="1143000"/>
          </a:xfrm>
          <a:ln>
            <a:miter lim="800000"/>
            <a:headEnd/>
            <a:tailEnd/>
          </a:ln>
        </p:spPr>
        <p:txBody>
          <a:bodyPr/>
          <a:lstStyle/>
          <a:p>
            <a:pPr eaLnBrk="1" fontAlgn="auto" hangingPunct="1">
              <a:spcAft>
                <a:spcPts val="0"/>
              </a:spcAft>
              <a:defRPr/>
            </a:pPr>
            <a:r>
              <a:rPr sz="5400" dirty="0">
                <a:solidFill>
                  <a:srgbClr val="FF9933"/>
                </a:solidFill>
              </a:rPr>
              <a:t>TOPICAL FLUORIDES</a:t>
            </a:r>
          </a:p>
        </p:txBody>
      </p:sp>
      <p:pic>
        <p:nvPicPr>
          <p:cNvPr id="8195" name="Picture 4" descr="j0196374"/>
          <p:cNvPicPr>
            <a:picLocks noChangeAspect="1" noChangeArrowheads="1"/>
          </p:cNvPicPr>
          <p:nvPr/>
        </p:nvPicPr>
        <p:blipFill>
          <a:blip r:embed="rId2"/>
          <a:srcRect/>
          <a:stretch>
            <a:fillRect/>
          </a:stretch>
        </p:blipFill>
        <p:spPr bwMode="auto">
          <a:xfrm>
            <a:off x="381000" y="2286000"/>
            <a:ext cx="3267075" cy="3429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6" descr="AG00455_"/>
          <p:cNvPicPr>
            <a:picLocks noChangeAspect="1" noChangeArrowheads="1" noCrop="1"/>
          </p:cNvPicPr>
          <p:nvPr/>
        </p:nvPicPr>
        <p:blipFill>
          <a:blip r:embed="rId3"/>
          <a:srcRect/>
          <a:stretch>
            <a:fillRect/>
          </a:stretch>
        </p:blipFill>
        <p:spPr bwMode="auto">
          <a:xfrm>
            <a:off x="6096000" y="3733800"/>
            <a:ext cx="2514600" cy="23844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Wingdings" pitchFamily="2" charset="2"/>
              <a:buChar char="v"/>
              <a:defRPr/>
            </a:pPr>
            <a:r>
              <a:rPr lang="en-US" sz="2800" dirty="0" smtClean="0"/>
              <a:t> </a:t>
            </a:r>
            <a:r>
              <a:rPr lang="en-US" sz="2800" dirty="0" smtClean="0">
                <a:solidFill>
                  <a:srgbClr val="0070C0"/>
                </a:solidFill>
              </a:rPr>
              <a:t>Bacterial metabolism and fluoride</a:t>
            </a:r>
          </a:p>
          <a:p>
            <a:pPr eaLnBrk="1" hangingPunct="1">
              <a:buFont typeface="Wingdings" pitchFamily="2" charset="2"/>
              <a:buChar char="Ø"/>
              <a:defRPr/>
            </a:pPr>
            <a:r>
              <a:rPr lang="en-US" sz="2800" dirty="0" smtClean="0"/>
              <a:t>Enzyme inhibition</a:t>
            </a:r>
          </a:p>
          <a:p>
            <a:pPr eaLnBrk="1" hangingPunct="1">
              <a:buFont typeface="Wingdings" pitchFamily="2" charset="2"/>
              <a:buChar char="Ø"/>
              <a:defRPr/>
            </a:pPr>
            <a:r>
              <a:rPr lang="en-US" sz="2800" dirty="0" smtClean="0"/>
              <a:t>Polysaccharide synthesis</a:t>
            </a:r>
          </a:p>
          <a:p>
            <a:pPr eaLnBrk="1" hangingPunct="1">
              <a:buFont typeface="Wingdings" pitchFamily="2" charset="2"/>
              <a:buChar char="v"/>
              <a:defRPr/>
            </a:pPr>
            <a:r>
              <a:rPr lang="en-US" sz="2800" dirty="0" smtClean="0">
                <a:solidFill>
                  <a:srgbClr val="0070C0"/>
                </a:solidFill>
              </a:rPr>
              <a:t>Action of fluoride on Tooth surface</a:t>
            </a:r>
          </a:p>
          <a:p>
            <a:pPr marL="514350" indent="-514350" eaLnBrk="1" hangingPunct="1">
              <a:buFont typeface="+mj-lt"/>
              <a:buAutoNum type="arabicPeriod"/>
              <a:defRPr/>
            </a:pPr>
            <a:r>
              <a:rPr lang="en-US" sz="2800" dirty="0" smtClean="0"/>
              <a:t>The desorption of proteins and bacteria</a:t>
            </a:r>
          </a:p>
          <a:p>
            <a:pPr marL="514350" indent="-514350" eaLnBrk="1" hangingPunct="1">
              <a:buFont typeface="+mj-lt"/>
              <a:buAutoNum type="arabicPeriod"/>
              <a:defRPr/>
            </a:pPr>
            <a:r>
              <a:rPr lang="en-US" sz="2800" dirty="0" smtClean="0"/>
              <a:t>The lowering of the free surface energy</a:t>
            </a:r>
          </a:p>
          <a:p>
            <a:pPr marL="514350" indent="-514350" eaLnBrk="1" hangingPunct="1">
              <a:buFont typeface="+mj-lt"/>
              <a:buAutoNum type="arabicPeriod"/>
              <a:defRPr/>
            </a:pPr>
            <a:r>
              <a:rPr lang="en-US" sz="2800" dirty="0" smtClean="0"/>
              <a:t>Specific plaque hypothesis</a:t>
            </a:r>
          </a:p>
          <a:p>
            <a:pPr marL="514350" indent="-514350" eaLnBrk="1" hangingPunct="1">
              <a:buFont typeface="+mj-lt"/>
              <a:buAutoNum type="arabicPeriod"/>
              <a:defRPr/>
            </a:pPr>
            <a:r>
              <a:rPr lang="en-US" sz="2800" dirty="0" err="1" smtClean="0"/>
              <a:t>Remineralization</a:t>
            </a:r>
            <a:endParaRPr lang="en-US" sz="2800" dirty="0" smtClean="0"/>
          </a:p>
          <a:p>
            <a:pPr marL="514350" indent="-514350" eaLnBrk="1" hangingPunct="1">
              <a:buFont typeface="+mj-lt"/>
              <a:buAutoNum type="arabicPeriod"/>
              <a:defRPr/>
            </a:pPr>
            <a:r>
              <a:rPr lang="en-US" sz="2800" dirty="0" smtClean="0"/>
              <a:t> Increased rate of post eruptive maturation </a:t>
            </a:r>
          </a:p>
          <a:p>
            <a:pPr>
              <a:defRPr/>
            </a:pPr>
            <a:endParaRPr lang="en-US" dirty="0"/>
          </a:p>
        </p:txBody>
      </p:sp>
      <p:sp>
        <p:nvSpPr>
          <p:cNvPr id="27651" name="TextBox 3"/>
          <p:cNvSpPr txBox="1">
            <a:spLocks noChangeArrowheads="1"/>
          </p:cNvSpPr>
          <p:nvPr/>
        </p:nvSpPr>
        <p:spPr bwMode="auto">
          <a:xfrm>
            <a:off x="1587500" y="685800"/>
            <a:ext cx="5270500" cy="7699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sz="4400">
                <a:solidFill>
                  <a:schemeClr val="bg1"/>
                </a:solidFill>
              </a:rPr>
              <a:t>Topical effects of fluoride</a:t>
            </a:r>
          </a:p>
        </p:txBody>
      </p:sp>
      <p:pic>
        <p:nvPicPr>
          <p:cNvPr id="27652" name="Picture 4" descr="G:\fkluoride\flourides%20pictur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752600"/>
            <a:ext cx="251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609600"/>
            <a:ext cx="6324600" cy="628650"/>
          </a:xfrm>
          <a:solidFill>
            <a:schemeClr val="tx2">
              <a:lumMod val="60000"/>
              <a:lumOff val="40000"/>
            </a:schemeClr>
          </a:solidFill>
        </p:spPr>
        <p:txBody>
          <a:bodyPr/>
          <a:lstStyle/>
          <a:p>
            <a:pPr eaLnBrk="1" hangingPunct="1">
              <a:defRPr/>
            </a:pPr>
            <a:r>
              <a:rPr lang="en-US" sz="3200" dirty="0" smtClean="0">
                <a:solidFill>
                  <a:schemeClr val="bg1"/>
                </a:solidFill>
                <a:latin typeface="+mn-lt"/>
              </a:rPr>
              <a:t>Bacterial metabolism and fluoride</a:t>
            </a:r>
          </a:p>
        </p:txBody>
      </p:sp>
      <p:sp>
        <p:nvSpPr>
          <p:cNvPr id="4" name="Title 1"/>
          <p:cNvSpPr txBox="1">
            <a:spLocks/>
          </p:cNvSpPr>
          <p:nvPr/>
        </p:nvSpPr>
        <p:spPr bwMode="auto">
          <a:xfrm>
            <a:off x="381000" y="1581150"/>
            <a:ext cx="6324600" cy="628650"/>
          </a:xfrm>
          <a:prstGeom prst="rect">
            <a:avLst/>
          </a:prstGeom>
          <a:solidFill>
            <a:schemeClr val="tx2">
              <a:lumMod val="60000"/>
              <a:lumOff val="40000"/>
            </a:schemeClr>
          </a:solidFill>
          <a:ln w="9525">
            <a:noFill/>
            <a:miter lim="800000"/>
            <a:headEnd/>
            <a:tailEnd/>
          </a:ln>
        </p:spPr>
        <p:txBody>
          <a:bodyPr lIns="0" rIns="0" bIns="0" anchor="b"/>
          <a:lstStyle/>
          <a:p>
            <a:pPr algn="l">
              <a:defRPr/>
            </a:pPr>
            <a:r>
              <a:rPr lang="en-US" sz="3200" dirty="0">
                <a:solidFill>
                  <a:schemeClr val="bg1"/>
                </a:solidFill>
                <a:latin typeface="+mn-lt"/>
                <a:ea typeface="+mj-ea"/>
                <a:cs typeface="+mj-cs"/>
              </a:rPr>
              <a:t>Action of fluoride on Tooth surface</a:t>
            </a:r>
          </a:p>
        </p:txBody>
      </p:sp>
      <p:sp>
        <p:nvSpPr>
          <p:cNvPr id="5" name="Title 1"/>
          <p:cNvSpPr txBox="1">
            <a:spLocks/>
          </p:cNvSpPr>
          <p:nvPr/>
        </p:nvSpPr>
        <p:spPr bwMode="auto">
          <a:xfrm>
            <a:off x="1219200" y="2514600"/>
            <a:ext cx="6934200" cy="628650"/>
          </a:xfrm>
          <a:prstGeom prst="rect">
            <a:avLst/>
          </a:prstGeom>
          <a:solidFill>
            <a:srgbClr val="92D050"/>
          </a:solidFill>
          <a:ln w="9525">
            <a:noFill/>
            <a:miter lim="800000"/>
            <a:headEnd/>
            <a:tailEnd/>
          </a:ln>
        </p:spPr>
        <p:txBody>
          <a:bodyPr lIns="0" rIns="0" bIns="0" anchor="b"/>
          <a:lstStyle/>
          <a:p>
            <a:pPr marL="514350" indent="-514350" algn="l">
              <a:defRPr/>
            </a:pPr>
            <a:r>
              <a:rPr lang="en-US" sz="3200" dirty="0">
                <a:solidFill>
                  <a:schemeClr val="bg1"/>
                </a:solidFill>
                <a:latin typeface="+mn-lt"/>
                <a:ea typeface="+mj-ea"/>
                <a:cs typeface="+mj-cs"/>
              </a:rPr>
              <a:t>The desorption of proteins and bacteria</a:t>
            </a:r>
          </a:p>
        </p:txBody>
      </p:sp>
      <p:sp>
        <p:nvSpPr>
          <p:cNvPr id="6" name="Title 1"/>
          <p:cNvSpPr txBox="1">
            <a:spLocks/>
          </p:cNvSpPr>
          <p:nvPr/>
        </p:nvSpPr>
        <p:spPr bwMode="auto">
          <a:xfrm>
            <a:off x="1600200" y="3505200"/>
            <a:ext cx="7162800" cy="1143000"/>
          </a:xfrm>
          <a:prstGeom prst="rect">
            <a:avLst/>
          </a:prstGeom>
          <a:solidFill>
            <a:srgbClr val="92D050"/>
          </a:solidFill>
          <a:ln w="9525">
            <a:noFill/>
            <a:miter lim="800000"/>
            <a:headEnd/>
            <a:tailEnd/>
          </a:ln>
        </p:spPr>
        <p:txBody>
          <a:bodyPr lIns="0" rIns="0" bIns="0" anchor="b"/>
          <a:lstStyle/>
          <a:p>
            <a:pPr algn="l" eaLnBrk="0" hangingPunct="0">
              <a:defRPr/>
            </a:pPr>
            <a:r>
              <a:rPr lang="en-US" sz="3200" dirty="0">
                <a:solidFill>
                  <a:schemeClr val="bg1"/>
                </a:solidFill>
                <a:latin typeface="+mn-lt"/>
                <a:ea typeface="+mj-ea"/>
                <a:cs typeface="+mj-cs"/>
              </a:rPr>
              <a:t>The lowering of the free surface energy</a:t>
            </a:r>
            <a:br>
              <a:rPr lang="en-US" sz="3200" dirty="0">
                <a:solidFill>
                  <a:schemeClr val="bg1"/>
                </a:solidFill>
                <a:latin typeface="+mn-lt"/>
                <a:ea typeface="+mj-ea"/>
                <a:cs typeface="+mj-cs"/>
              </a:rPr>
            </a:br>
            <a:endParaRPr lang="en-US" sz="3200" dirty="0">
              <a:solidFill>
                <a:schemeClr val="bg1"/>
              </a:solidFill>
              <a:latin typeface="+mn-lt"/>
              <a:ea typeface="+mj-ea"/>
              <a:cs typeface="+mj-cs"/>
            </a:endParaRPr>
          </a:p>
        </p:txBody>
      </p:sp>
      <p:sp>
        <p:nvSpPr>
          <p:cNvPr id="7" name="Title 1"/>
          <p:cNvSpPr txBox="1">
            <a:spLocks/>
          </p:cNvSpPr>
          <p:nvPr/>
        </p:nvSpPr>
        <p:spPr bwMode="auto">
          <a:xfrm>
            <a:off x="457200" y="4857750"/>
            <a:ext cx="5791200" cy="552450"/>
          </a:xfrm>
          <a:prstGeom prst="rect">
            <a:avLst/>
          </a:prstGeom>
          <a:solidFill>
            <a:schemeClr val="tx2">
              <a:lumMod val="60000"/>
              <a:lumOff val="40000"/>
            </a:schemeClr>
          </a:solidFill>
          <a:ln w="9525">
            <a:noFill/>
            <a:miter lim="800000"/>
            <a:headEnd/>
            <a:tailEnd/>
          </a:ln>
        </p:spPr>
        <p:txBody>
          <a:bodyPr lIns="0" rIns="0" bIns="0" anchor="b"/>
          <a:lstStyle/>
          <a:p>
            <a:pPr marL="514350" indent="-514350" algn="l">
              <a:defRPr/>
            </a:pPr>
            <a:r>
              <a:rPr lang="en-US" sz="3200">
                <a:solidFill>
                  <a:schemeClr val="bg1"/>
                </a:solidFill>
                <a:latin typeface="+mn-lt"/>
                <a:ea typeface="+mj-ea"/>
                <a:cs typeface="+mj-cs"/>
              </a:rPr>
              <a:t>Specific plaque hypothesis</a:t>
            </a:r>
            <a:endParaRPr lang="en-US" sz="3200" dirty="0">
              <a:solidFill>
                <a:schemeClr val="bg1"/>
              </a:solidFill>
              <a:latin typeface="+mn-lt"/>
              <a:ea typeface="+mj-ea"/>
              <a:cs typeface="+mj-cs"/>
            </a:endParaRPr>
          </a:p>
        </p:txBody>
      </p:sp>
      <p:pic>
        <p:nvPicPr>
          <p:cNvPr id="28679" name="Picture 7" descr="G:\fkluoride\flourides%20pictur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575" y="4953000"/>
            <a:ext cx="188912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strVal val="#ppt_w+.3"/>
                                          </p:val>
                                        </p:tav>
                                        <p:tav tm="100000">
                                          <p:val>
                                            <p:strVal val="#ppt_w"/>
                                          </p:val>
                                        </p:tav>
                                      </p:tavLst>
                                    </p:anim>
                                    <p:anim calcmode="lin" valueType="num">
                                      <p:cBhvr>
                                        <p:cTn id="8" dur="1000" fill="hold"/>
                                        <p:tgtEl>
                                          <p:spTgt spid="31746"/>
                                        </p:tgtEl>
                                        <p:attrNameLst>
                                          <p:attrName>ppt_h</p:attrName>
                                        </p:attrNameLst>
                                      </p:cBhvr>
                                      <p:tavLst>
                                        <p:tav tm="0">
                                          <p:val>
                                            <p:strVal val="#ppt_h"/>
                                          </p:val>
                                        </p:tav>
                                        <p:tav tm="100000">
                                          <p:val>
                                            <p:strVal val="#ppt_h"/>
                                          </p:val>
                                        </p:tav>
                                      </p:tavLst>
                                    </p:anim>
                                    <p:animEffect transition="in" filter="fade">
                                      <p:cBhvr>
                                        <p:cTn id="9" dur="1000"/>
                                        <p:tgtEl>
                                          <p:spTgt spid="317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xit" presetSubtype="0" fill="hold" grpId="1" nodeType="clickEffect">
                                  <p:stCondLst>
                                    <p:cond delay="0"/>
                                  </p:stCondLst>
                                  <p:childTnLst>
                                    <p:animEffect transition="out" filter="dissolve">
                                      <p:cBhvr>
                                        <p:cTn id="33" dur="500"/>
                                        <p:tgtEl>
                                          <p:spTgt spid="31746"/>
                                        </p:tgtEl>
                                      </p:cBhvr>
                                    </p:animEffect>
                                    <p:set>
                                      <p:cBhvr>
                                        <p:cTn id="34" dur="1" fill="hold">
                                          <p:stCondLst>
                                            <p:cond delay="499"/>
                                          </p:stCondLst>
                                        </p:cTn>
                                        <p:tgtEl>
                                          <p:spTgt spid="3174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grpId="1" nodeType="clickEffect">
                                  <p:stCondLst>
                                    <p:cond delay="0"/>
                                  </p:stCondLst>
                                  <p:childTnLst>
                                    <p:animEffect transition="out" filter="dissolv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grpId="1" nodeType="clickEffect">
                                  <p:stCondLst>
                                    <p:cond delay="0"/>
                                  </p:stCondLst>
                                  <p:childTnLst>
                                    <p:animEffect transition="out" filter="dissolv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grpId="1" nodeType="clickEffect">
                                  <p:stCondLst>
                                    <p:cond delay="0"/>
                                  </p:stCondLst>
                                  <p:childTnLst>
                                    <p:animEffect transition="out" filter="dissolv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presetSubtype="0" fill="hold" grpId="1" nodeType="clickEffect">
                                  <p:stCondLst>
                                    <p:cond delay="0"/>
                                  </p:stCondLst>
                                  <p:childTnLst>
                                    <p:animEffect transition="out" filter="dissolv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6"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457200" y="533400"/>
            <a:ext cx="6705600" cy="609600"/>
          </a:xfrm>
          <a:solidFill>
            <a:schemeClr val="tx2">
              <a:lumMod val="60000"/>
              <a:lumOff val="40000"/>
            </a:schemeClr>
          </a:solidFill>
        </p:spPr>
        <p:txBody>
          <a:bodyPr/>
          <a:lstStyle/>
          <a:p>
            <a:pPr eaLnBrk="1" hangingPunct="1">
              <a:defRPr/>
            </a:pPr>
            <a:r>
              <a:rPr lang="en-US" sz="3200" dirty="0" err="1" smtClean="0">
                <a:solidFill>
                  <a:schemeClr val="bg1"/>
                </a:solidFill>
                <a:latin typeface="+mn-lt"/>
              </a:rPr>
              <a:t>Remineralisation</a:t>
            </a:r>
            <a:r>
              <a:rPr lang="en-US" sz="3200" dirty="0" smtClean="0">
                <a:solidFill>
                  <a:schemeClr val="bg1"/>
                </a:solidFill>
                <a:latin typeface="+mn-lt"/>
              </a:rPr>
              <a:t> of incipient lesions</a:t>
            </a:r>
          </a:p>
        </p:txBody>
      </p:sp>
      <p:sp>
        <p:nvSpPr>
          <p:cNvPr id="29699" name="Content Placeholder 1"/>
          <p:cNvSpPr>
            <a:spLocks noGrp="1"/>
          </p:cNvSpPr>
          <p:nvPr>
            <p:ph idx="1"/>
          </p:nvPr>
        </p:nvSpPr>
        <p:spPr>
          <a:xfrm>
            <a:off x="457200" y="1609725"/>
            <a:ext cx="7239000" cy="3190875"/>
          </a:xfrm>
        </p:spPr>
        <p:txBody>
          <a:bodyPr/>
          <a:lstStyle/>
          <a:p>
            <a:pPr eaLnBrk="1" hangingPunct="1"/>
            <a:r>
              <a:rPr lang="en-US" sz="2000" b="1" dirty="0" smtClean="0"/>
              <a:t>Enhances </a:t>
            </a:r>
            <a:r>
              <a:rPr lang="en-US" sz="2000" b="1" dirty="0" err="1" smtClean="0"/>
              <a:t>remineralization</a:t>
            </a:r>
            <a:endParaRPr lang="en-US" sz="2000" b="1" dirty="0" smtClean="0"/>
          </a:p>
          <a:p>
            <a:pPr eaLnBrk="1" hangingPunct="1">
              <a:buFont typeface="Wingdings 2" pitchFamily="18" charset="2"/>
              <a:buNone/>
            </a:pPr>
            <a:r>
              <a:rPr lang="en-US" sz="2000" dirty="0" smtClean="0"/>
              <a:t>• The saliva is "supersaturated" with calcium &amp; phosphate providing a </a:t>
            </a:r>
            <a:r>
              <a:rPr lang="en-US" sz="2000" i="1" dirty="0" smtClean="0"/>
              <a:t>driving force for </a:t>
            </a:r>
            <a:r>
              <a:rPr lang="en-US" sz="2000" dirty="0" smtClean="0"/>
              <a:t>mineral to go back into the tooth.</a:t>
            </a:r>
          </a:p>
          <a:p>
            <a:pPr eaLnBrk="1" hangingPunct="1">
              <a:buFont typeface="Wingdings 2" pitchFamily="18" charset="2"/>
              <a:buNone/>
            </a:pPr>
            <a:r>
              <a:rPr lang="en-US" sz="2000" dirty="0" smtClean="0"/>
              <a:t>• The partially dissolved crystals act </a:t>
            </a:r>
            <a:r>
              <a:rPr lang="en-US" sz="2000" dirty="0" err="1" smtClean="0"/>
              <a:t>as"</a:t>
            </a:r>
            <a:r>
              <a:rPr lang="en-US" sz="2000" i="1" dirty="0" err="1" smtClean="0"/>
              <a:t>nucleators</a:t>
            </a:r>
            <a:r>
              <a:rPr lang="en-US" sz="2000" i="1" dirty="0" smtClean="0"/>
              <a:t>" for </a:t>
            </a:r>
            <a:r>
              <a:rPr lang="en-US" sz="2000" i="1" dirty="0" err="1" smtClean="0"/>
              <a:t>remineralization</a:t>
            </a:r>
            <a:r>
              <a:rPr lang="en-US" sz="2000" i="1" dirty="0" smtClean="0"/>
              <a:t>.</a:t>
            </a:r>
          </a:p>
          <a:p>
            <a:pPr eaLnBrk="1" hangingPunct="1"/>
            <a:r>
              <a:rPr lang="en-US" sz="2000" dirty="0" smtClean="0"/>
              <a:t>Fluoride acts to </a:t>
            </a:r>
            <a:r>
              <a:rPr lang="en-US" sz="2000" i="1" dirty="0" smtClean="0"/>
              <a:t>speed up this </a:t>
            </a:r>
            <a:r>
              <a:rPr lang="en-US" sz="2000" i="1" dirty="0" err="1" smtClean="0"/>
              <a:t>remineralization</a:t>
            </a:r>
            <a:r>
              <a:rPr lang="en-US" sz="2000" i="1" dirty="0" smtClean="0"/>
              <a:t> </a:t>
            </a:r>
            <a:r>
              <a:rPr lang="en-US" sz="2000" dirty="0" smtClean="0"/>
              <a:t>process by adsorbing to the surface &amp; acting to bring calcium and phosphate ions together, &amp; is preferentially included in the chemical reaction that takes place, producing a lower solubility end-product.</a:t>
            </a:r>
            <a:endParaRPr lang="en-US" sz="2000" i="1" dirty="0" smtClean="0"/>
          </a:p>
        </p:txBody>
      </p:sp>
      <p:sp>
        <p:nvSpPr>
          <p:cNvPr id="29700" name="TextBox 3"/>
          <p:cNvSpPr txBox="1">
            <a:spLocks noChangeArrowheads="1"/>
          </p:cNvSpPr>
          <p:nvPr/>
        </p:nvSpPr>
        <p:spPr bwMode="auto">
          <a:xfrm>
            <a:off x="1704975" y="5602288"/>
            <a:ext cx="644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sz="1800"/>
              <a:t>Featherstone JD. Prevention and reversal of dental caries: role of low level</a:t>
            </a:r>
          </a:p>
          <a:p>
            <a:pPr eaLnBrk="1" hangingPunct="1"/>
            <a:r>
              <a:rPr lang="en-US" sz="1800"/>
              <a:t>fluoride. </a:t>
            </a:r>
            <a:r>
              <a:rPr lang="en-US" sz="1800" i="1"/>
              <a:t>Community Dent Oral Epidemiol 27: 31-40, 1999.</a:t>
            </a:r>
            <a:endParaRPr lang="en-US" sz="1800"/>
          </a:p>
        </p:txBody>
      </p:sp>
      <p:pic>
        <p:nvPicPr>
          <p:cNvPr id="29701" name="Picture 5" descr="G:\fkluoride\flourides%20pictur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066800"/>
            <a:ext cx="148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3505200" y="823913"/>
            <a:ext cx="53340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en-US" dirty="0">
                <a:solidFill>
                  <a:srgbClr val="000000"/>
                </a:solidFill>
              </a:rPr>
              <a:t>Partially demineralized crystals = </a:t>
            </a:r>
            <a:r>
              <a:rPr lang="en-US" dirty="0" err="1">
                <a:solidFill>
                  <a:srgbClr val="000000"/>
                </a:solidFill>
              </a:rPr>
              <a:t>nucleators</a:t>
            </a:r>
            <a:endParaRPr lang="en-US" dirty="0">
              <a:solidFill>
                <a:srgbClr val="000000"/>
              </a:solidFill>
            </a:endParaRPr>
          </a:p>
          <a:p>
            <a:pPr>
              <a:lnSpc>
                <a:spcPct val="115000"/>
              </a:lnSpc>
            </a:pPr>
            <a:endParaRPr lang="en-US" dirty="0">
              <a:solidFill>
                <a:srgbClr val="000000"/>
              </a:solidFill>
            </a:endParaRPr>
          </a:p>
          <a:p>
            <a:pPr>
              <a:lnSpc>
                <a:spcPct val="115000"/>
              </a:lnSpc>
            </a:pPr>
            <a:r>
              <a:rPr lang="en-US" dirty="0">
                <a:solidFill>
                  <a:srgbClr val="000000"/>
                </a:solidFill>
              </a:rPr>
              <a:t>Fluoride ions adsorb to the crystal surface</a:t>
            </a:r>
          </a:p>
          <a:p>
            <a:pPr>
              <a:lnSpc>
                <a:spcPct val="115000"/>
              </a:lnSpc>
            </a:pPr>
            <a:endParaRPr lang="en-US" dirty="0">
              <a:solidFill>
                <a:srgbClr val="000000"/>
              </a:solidFill>
            </a:endParaRPr>
          </a:p>
          <a:p>
            <a:pPr>
              <a:lnSpc>
                <a:spcPct val="115000"/>
              </a:lnSpc>
            </a:pPr>
            <a:r>
              <a:rPr lang="en-US" dirty="0">
                <a:solidFill>
                  <a:srgbClr val="000000"/>
                </a:solidFill>
              </a:rPr>
              <a:t>Attract </a:t>
            </a:r>
            <a:r>
              <a:rPr lang="en-US" dirty="0" err="1">
                <a:solidFill>
                  <a:srgbClr val="000000"/>
                </a:solidFill>
              </a:rPr>
              <a:t>Ca</a:t>
            </a:r>
            <a:r>
              <a:rPr lang="en-US" dirty="0">
                <a:solidFill>
                  <a:srgbClr val="000000"/>
                </a:solidFill>
              </a:rPr>
              <a:t>, P  new mineral formation</a:t>
            </a:r>
          </a:p>
        </p:txBody>
      </p:sp>
      <p:sp>
        <p:nvSpPr>
          <p:cNvPr id="3" name="Text Box 24"/>
          <p:cNvSpPr txBox="1">
            <a:spLocks noChangeArrowheads="1"/>
          </p:cNvSpPr>
          <p:nvPr/>
        </p:nvSpPr>
        <p:spPr bwMode="auto">
          <a:xfrm>
            <a:off x="442913" y="228600"/>
            <a:ext cx="8302625" cy="457200"/>
          </a:xfrm>
          <a:prstGeom prst="rect">
            <a:avLst/>
          </a:prstGeom>
          <a:solidFill>
            <a:srgbClr val="FFCCFF"/>
          </a:solidFill>
          <a:ln>
            <a:solidFill>
              <a:srgbClr val="FF3399"/>
            </a:solidFill>
            <a:headEnd/>
            <a:tailEnd/>
          </a:ln>
        </p:spPr>
        <p:style>
          <a:lnRef idx="2">
            <a:schemeClr val="accent3"/>
          </a:lnRef>
          <a:fillRef idx="1">
            <a:schemeClr val="lt1"/>
          </a:fillRef>
          <a:effectRef idx="0">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tabLst>
                <a:tab pos="1663700" algn="l"/>
              </a:tabLst>
              <a:defRPr/>
            </a:pPr>
            <a:r>
              <a:rPr lang="en-US" sz="2400" b="1" dirty="0">
                <a:ln w="11430"/>
                <a:solidFill>
                  <a:srgbClr val="FF33CC"/>
                </a:solidFill>
                <a:effectLst>
                  <a:outerShdw blurRad="50800" dist="39000" dir="5460000" algn="tl">
                    <a:srgbClr val="000000">
                      <a:alpha val="38000"/>
                    </a:srgbClr>
                  </a:outerShdw>
                </a:effectLst>
                <a:latin typeface="Helvetica" pitchFamily="34" charset="0"/>
              </a:rPr>
              <a:t>Fluoride enhances </a:t>
            </a:r>
            <a:r>
              <a:rPr lang="en-US" sz="2400" b="1" dirty="0" err="1">
                <a:ln w="11430"/>
                <a:solidFill>
                  <a:srgbClr val="FF33CC"/>
                </a:solidFill>
                <a:effectLst>
                  <a:outerShdw blurRad="50800" dist="39000" dir="5460000" algn="tl">
                    <a:srgbClr val="000000">
                      <a:alpha val="38000"/>
                    </a:srgbClr>
                  </a:outerShdw>
                </a:effectLst>
                <a:latin typeface="Helvetica" pitchFamily="34" charset="0"/>
              </a:rPr>
              <a:t>remineralization</a:t>
            </a:r>
            <a:endParaRPr lang="en-US" sz="2400" b="1" dirty="0">
              <a:ln w="11430"/>
              <a:solidFill>
                <a:srgbClr val="FF33CC"/>
              </a:solidFill>
              <a:effectLst>
                <a:outerShdw blurRad="50800" dist="39000" dir="5460000" algn="tl">
                  <a:srgbClr val="000000">
                    <a:alpha val="38000"/>
                  </a:srgbClr>
                </a:outerShdw>
              </a:effectLst>
              <a:latin typeface="Helvetica" pitchFamily="34" charset="0"/>
            </a:endParaRPr>
          </a:p>
        </p:txBody>
      </p:sp>
      <p:sp>
        <p:nvSpPr>
          <p:cNvPr id="4" name="Rectangle 22"/>
          <p:cNvSpPr>
            <a:spLocks noChangeArrowheads="1"/>
          </p:cNvSpPr>
          <p:nvPr/>
        </p:nvSpPr>
        <p:spPr bwMode="auto">
          <a:xfrm>
            <a:off x="4114800" y="2833688"/>
            <a:ext cx="4800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en-US" b="1" dirty="0">
                <a:solidFill>
                  <a:srgbClr val="000000"/>
                </a:solidFill>
              </a:rPr>
              <a:t>The newly formed FAP-like ‘veneer’</a:t>
            </a:r>
            <a:r>
              <a:rPr lang="en-US" dirty="0">
                <a:solidFill>
                  <a:srgbClr val="000000"/>
                </a:solidFill>
              </a:rPr>
              <a:t> </a:t>
            </a:r>
          </a:p>
        </p:txBody>
      </p:sp>
      <p:sp>
        <p:nvSpPr>
          <p:cNvPr id="5" name="Rectangle 23"/>
          <p:cNvSpPr>
            <a:spLocks noChangeArrowheads="1"/>
          </p:cNvSpPr>
          <p:nvPr/>
        </p:nvSpPr>
        <p:spPr bwMode="auto">
          <a:xfrm>
            <a:off x="4022725" y="4908550"/>
            <a:ext cx="4740275" cy="4254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dirty="0">
                <a:solidFill>
                  <a:srgbClr val="000000"/>
                </a:solidFill>
              </a:rPr>
              <a:t>Crystal surfaces become less soluble</a:t>
            </a:r>
          </a:p>
        </p:txBody>
      </p:sp>
      <p:sp>
        <p:nvSpPr>
          <p:cNvPr id="6" name="Rectangle 18"/>
          <p:cNvSpPr>
            <a:spLocks noChangeArrowheads="1"/>
          </p:cNvSpPr>
          <p:nvPr/>
        </p:nvSpPr>
        <p:spPr bwMode="auto">
          <a:xfrm>
            <a:off x="304800" y="5737225"/>
            <a:ext cx="8610600" cy="8826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nSpc>
                <a:spcPct val="125000"/>
              </a:lnSpc>
            </a:pPr>
            <a:r>
              <a:rPr lang="en-US">
                <a:solidFill>
                  <a:srgbClr val="000000"/>
                </a:solidFill>
              </a:rPr>
              <a:t>This FAP-like coating precipitated in the crystal surface, not F incorporated during tooth formation, is the major contribution to reduce enamel solubility</a:t>
            </a:r>
          </a:p>
        </p:txBody>
      </p:sp>
      <p:grpSp>
        <p:nvGrpSpPr>
          <p:cNvPr id="7" name="Group 2"/>
          <p:cNvGrpSpPr>
            <a:grpSpLocks/>
          </p:cNvGrpSpPr>
          <p:nvPr/>
        </p:nvGrpSpPr>
        <p:grpSpPr bwMode="auto">
          <a:xfrm>
            <a:off x="381000" y="1295400"/>
            <a:ext cx="2852738" cy="4038600"/>
            <a:chOff x="48" y="480"/>
            <a:chExt cx="2181" cy="2937"/>
          </a:xfrm>
        </p:grpSpPr>
        <p:sp>
          <p:nvSpPr>
            <p:cNvPr id="30730" name="Rectangle 3"/>
            <p:cNvSpPr>
              <a:spLocks noChangeArrowheads="1"/>
            </p:cNvSpPr>
            <p:nvPr/>
          </p:nvSpPr>
          <p:spPr bwMode="auto">
            <a:xfrm>
              <a:off x="70" y="480"/>
              <a:ext cx="2159" cy="292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AutoShape 4"/>
            <p:cNvSpPr>
              <a:spLocks noChangeAspect="1" noChangeArrowheads="1"/>
            </p:cNvSpPr>
            <p:nvPr/>
          </p:nvSpPr>
          <p:spPr bwMode="auto">
            <a:xfrm>
              <a:off x="976" y="624"/>
              <a:ext cx="1057" cy="420"/>
            </a:xfrm>
            <a:prstGeom prst="hexagon">
              <a:avLst>
                <a:gd name="adj" fmla="val 62559"/>
                <a:gd name="vf" fmla="val 115470"/>
              </a:avLst>
            </a:prstGeom>
            <a:gradFill rotWithShape="0">
              <a:gsLst>
                <a:gs pos="0">
                  <a:srgbClr val="CC00FF"/>
                </a:gs>
                <a:gs pos="50000">
                  <a:srgbClr val="CC00FF">
                    <a:gamma/>
                    <a:tint val="63529"/>
                    <a:invGamma/>
                  </a:srgbClr>
                </a:gs>
                <a:gs pos="100000">
                  <a:srgbClr val="CC00FF"/>
                </a:gs>
              </a:gsLst>
              <a:lin ang="5400000" scaled="1"/>
            </a:gradFill>
            <a:ln w="9525">
              <a:noFill/>
              <a:miter lim="800000"/>
              <a:headEnd/>
              <a:tailEnd/>
            </a:ln>
            <a:effectLst>
              <a:outerShdw dist="35921" dir="2700000" algn="ctr" rotWithShape="0">
                <a:schemeClr val="bg2"/>
              </a:outerShdw>
            </a:effectLst>
          </p:spPr>
          <p:txBody>
            <a:bodyPr wrap="none" anchor="ctr"/>
            <a:lstStyle/>
            <a:p>
              <a:pPr>
                <a:defRPr/>
              </a:pPr>
              <a:endParaRPr lang="en-US"/>
            </a:p>
          </p:txBody>
        </p:sp>
        <p:sp>
          <p:nvSpPr>
            <p:cNvPr id="10" name="AutoShape 5"/>
            <p:cNvSpPr>
              <a:spLocks noChangeAspect="1" noChangeArrowheads="1"/>
            </p:cNvSpPr>
            <p:nvPr/>
          </p:nvSpPr>
          <p:spPr bwMode="auto">
            <a:xfrm>
              <a:off x="1030" y="1531"/>
              <a:ext cx="950" cy="425"/>
            </a:xfrm>
            <a:prstGeom prst="irregularSeal1">
              <a:avLst/>
            </a:prstGeom>
            <a:gradFill rotWithShape="0">
              <a:gsLst>
                <a:gs pos="0">
                  <a:srgbClr val="FF3399"/>
                </a:gs>
                <a:gs pos="50000">
                  <a:srgbClr val="FF3399">
                    <a:gamma/>
                    <a:tint val="69804"/>
                    <a:invGamma/>
                  </a:srgbClr>
                </a:gs>
                <a:gs pos="100000">
                  <a:srgbClr val="FF3399"/>
                </a:gs>
              </a:gsLst>
              <a:lin ang="5400000" scaled="1"/>
            </a:gradFill>
            <a:ln w="9525">
              <a:noFill/>
              <a:miter lim="800000"/>
              <a:headEnd/>
              <a:tailEnd/>
            </a:ln>
            <a:effectLst>
              <a:outerShdw dist="35921" dir="2700000" algn="ctr" rotWithShape="0">
                <a:schemeClr val="bg2"/>
              </a:outerShdw>
            </a:effectLst>
          </p:spPr>
          <p:txBody>
            <a:bodyPr wrap="none" anchor="ctr"/>
            <a:lstStyle/>
            <a:p>
              <a:pPr>
                <a:defRPr/>
              </a:pPr>
              <a:endParaRPr lang="en-US"/>
            </a:p>
          </p:txBody>
        </p:sp>
        <p:sp>
          <p:nvSpPr>
            <p:cNvPr id="11" name="AutoShape 6"/>
            <p:cNvSpPr>
              <a:spLocks noChangeAspect="1" noChangeArrowheads="1"/>
            </p:cNvSpPr>
            <p:nvPr/>
          </p:nvSpPr>
          <p:spPr bwMode="auto">
            <a:xfrm>
              <a:off x="898" y="2466"/>
              <a:ext cx="1215" cy="529"/>
            </a:xfrm>
            <a:prstGeom prst="hexagon">
              <a:avLst>
                <a:gd name="adj" fmla="val 57481"/>
                <a:gd name="vf" fmla="val 115470"/>
              </a:avLst>
            </a:prstGeom>
            <a:gradFill rotWithShape="0">
              <a:gsLst>
                <a:gs pos="0">
                  <a:srgbClr val="009999"/>
                </a:gs>
                <a:gs pos="50000">
                  <a:srgbClr val="009999">
                    <a:gamma/>
                    <a:tint val="54510"/>
                    <a:invGamma/>
                  </a:srgbClr>
                </a:gs>
                <a:gs pos="100000">
                  <a:srgbClr val="009999"/>
                </a:gs>
              </a:gsLst>
              <a:lin ang="5400000" scaled="1"/>
            </a:gradFill>
            <a:ln w="9525">
              <a:noFill/>
              <a:miter lim="800000"/>
              <a:headEnd/>
              <a:tailEnd/>
            </a:ln>
            <a:effectLst>
              <a:outerShdw dist="35921" dir="2700000" algn="ctr" rotWithShape="0">
                <a:schemeClr val="bg2"/>
              </a:outerShdw>
            </a:effectLst>
          </p:spPr>
          <p:txBody>
            <a:bodyPr wrap="none" anchor="ctr"/>
            <a:lstStyle/>
            <a:p>
              <a:pPr>
                <a:defRPr/>
              </a:pPr>
              <a:endParaRPr lang="en-US"/>
            </a:p>
          </p:txBody>
        </p:sp>
        <p:sp>
          <p:nvSpPr>
            <p:cNvPr id="12" name="AutoShape 7"/>
            <p:cNvSpPr>
              <a:spLocks noChangeAspect="1" noChangeArrowheads="1"/>
            </p:cNvSpPr>
            <p:nvPr/>
          </p:nvSpPr>
          <p:spPr bwMode="auto">
            <a:xfrm>
              <a:off x="1057" y="2519"/>
              <a:ext cx="950" cy="424"/>
            </a:xfrm>
            <a:prstGeom prst="irregularSeal1">
              <a:avLst/>
            </a:prstGeom>
            <a:gradFill rotWithShape="0">
              <a:gsLst>
                <a:gs pos="0">
                  <a:srgbClr val="FF3399"/>
                </a:gs>
                <a:gs pos="50000">
                  <a:srgbClr val="FF3399">
                    <a:gamma/>
                    <a:tint val="69804"/>
                    <a:invGamma/>
                  </a:srgbClr>
                </a:gs>
                <a:gs pos="100000">
                  <a:srgbClr val="FF3399"/>
                </a:gs>
              </a:gsLst>
              <a:lin ang="5400000" scaled="1"/>
            </a:gradFill>
            <a:ln w="9525">
              <a:noFill/>
              <a:miter lim="800000"/>
              <a:headEnd/>
              <a:tailEnd/>
            </a:ln>
            <a:effectLst>
              <a:outerShdw dist="35921" dir="2700000" algn="ctr" rotWithShape="0">
                <a:schemeClr val="bg2"/>
              </a:outerShdw>
            </a:effectLst>
          </p:spPr>
          <p:txBody>
            <a:bodyPr wrap="none" anchor="ctr"/>
            <a:lstStyle/>
            <a:p>
              <a:pPr>
                <a:defRPr/>
              </a:pPr>
              <a:endParaRPr lang="en-US"/>
            </a:p>
          </p:txBody>
        </p:sp>
        <p:sp>
          <p:nvSpPr>
            <p:cNvPr id="30735" name="Line 8"/>
            <p:cNvSpPr>
              <a:spLocks noChangeAspect="1" noChangeShapeType="1"/>
            </p:cNvSpPr>
            <p:nvPr/>
          </p:nvSpPr>
          <p:spPr bwMode="auto">
            <a:xfrm rot="5400000">
              <a:off x="1303" y="1344"/>
              <a:ext cx="403" cy="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30736" name="Line 9"/>
            <p:cNvSpPr>
              <a:spLocks noChangeAspect="1" noChangeShapeType="1"/>
            </p:cNvSpPr>
            <p:nvPr/>
          </p:nvSpPr>
          <p:spPr bwMode="auto">
            <a:xfrm>
              <a:off x="1504" y="1993"/>
              <a:ext cx="1" cy="403"/>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30737" name="Text Box 10"/>
            <p:cNvSpPr txBox="1">
              <a:spLocks noChangeArrowheads="1"/>
            </p:cNvSpPr>
            <p:nvPr/>
          </p:nvSpPr>
          <p:spPr bwMode="auto">
            <a:xfrm>
              <a:off x="81" y="480"/>
              <a:ext cx="888"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a:lnSpc>
                  <a:spcPct val="105000"/>
                </a:lnSpc>
              </a:pPr>
              <a:r>
                <a:rPr lang="en-US" sz="1600" b="1">
                  <a:solidFill>
                    <a:srgbClr val="000000"/>
                  </a:solidFill>
                </a:rPr>
                <a:t>Enamel crystal</a:t>
              </a:r>
            </a:p>
            <a:p>
              <a:pPr>
                <a:lnSpc>
                  <a:spcPct val="105000"/>
                </a:lnSpc>
              </a:pPr>
              <a:r>
                <a:rPr lang="en-US" sz="1600" b="1">
                  <a:solidFill>
                    <a:srgbClr val="000000"/>
                  </a:solidFill>
                </a:rPr>
                <a:t>(Carbonated apatite)</a:t>
              </a:r>
            </a:p>
          </p:txBody>
        </p:sp>
        <p:sp>
          <p:nvSpPr>
            <p:cNvPr id="30738" name="Text Box 11"/>
            <p:cNvSpPr txBox="1">
              <a:spLocks noChangeArrowheads="1"/>
            </p:cNvSpPr>
            <p:nvPr/>
          </p:nvSpPr>
          <p:spPr bwMode="auto">
            <a:xfrm>
              <a:off x="48" y="1488"/>
              <a:ext cx="93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a:lnSpc>
                  <a:spcPct val="105000"/>
                </a:lnSpc>
              </a:pPr>
              <a:r>
                <a:rPr lang="en-US" sz="1600" b="1">
                  <a:solidFill>
                    <a:srgbClr val="000000"/>
                  </a:solidFill>
                </a:rPr>
                <a:t>Partially dissolved crystal</a:t>
              </a:r>
            </a:p>
          </p:txBody>
        </p:sp>
        <p:sp>
          <p:nvSpPr>
            <p:cNvPr id="30739" name="Text Box 12"/>
            <p:cNvSpPr txBox="1">
              <a:spLocks noChangeArrowheads="1"/>
            </p:cNvSpPr>
            <p:nvPr/>
          </p:nvSpPr>
          <p:spPr bwMode="auto">
            <a:xfrm>
              <a:off x="904" y="1229"/>
              <a:ext cx="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r>
                <a:rPr lang="en-US" b="1">
                  <a:solidFill>
                    <a:srgbClr val="000000"/>
                  </a:solidFill>
                </a:rPr>
                <a:t>Acid</a:t>
              </a:r>
            </a:p>
          </p:txBody>
        </p:sp>
        <p:sp>
          <p:nvSpPr>
            <p:cNvPr id="30740" name="Text Box 13"/>
            <p:cNvSpPr txBox="1">
              <a:spLocks noChangeArrowheads="1"/>
            </p:cNvSpPr>
            <p:nvPr/>
          </p:nvSpPr>
          <p:spPr bwMode="auto">
            <a:xfrm>
              <a:off x="166" y="2539"/>
              <a:ext cx="683"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a:lnSpc>
                  <a:spcPct val="105000"/>
                </a:lnSpc>
              </a:pPr>
              <a:r>
                <a:rPr lang="en-US" sz="1600" b="1">
                  <a:solidFill>
                    <a:srgbClr val="000000"/>
                  </a:solidFill>
                </a:rPr>
                <a:t>FAP-like</a:t>
              </a:r>
            </a:p>
            <a:p>
              <a:pPr>
                <a:lnSpc>
                  <a:spcPct val="105000"/>
                </a:lnSpc>
              </a:pPr>
              <a:r>
                <a:rPr lang="en-US" sz="1600" b="1">
                  <a:solidFill>
                    <a:srgbClr val="000000"/>
                  </a:solidFill>
                </a:rPr>
                <a:t>‘veneer’</a:t>
              </a:r>
            </a:p>
          </p:txBody>
        </p:sp>
        <p:sp>
          <p:nvSpPr>
            <p:cNvPr id="30741" name="Text Box 14"/>
            <p:cNvSpPr txBox="1">
              <a:spLocks noChangeArrowheads="1"/>
            </p:cNvSpPr>
            <p:nvPr/>
          </p:nvSpPr>
          <p:spPr bwMode="auto">
            <a:xfrm>
              <a:off x="796" y="2070"/>
              <a:ext cx="6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r>
                <a:rPr lang="en-US" b="1">
                  <a:solidFill>
                    <a:srgbClr val="000000"/>
                  </a:solidFill>
                </a:rPr>
                <a:t>Ca, P, F</a:t>
              </a:r>
            </a:p>
          </p:txBody>
        </p:sp>
        <p:sp>
          <p:nvSpPr>
            <p:cNvPr id="30742" name="Text Box 15"/>
            <p:cNvSpPr txBox="1">
              <a:spLocks noChangeArrowheads="1"/>
            </p:cNvSpPr>
            <p:nvPr/>
          </p:nvSpPr>
          <p:spPr bwMode="auto">
            <a:xfrm>
              <a:off x="1559" y="2070"/>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r>
                <a:rPr lang="en-US" b="1">
                  <a:solidFill>
                    <a:srgbClr val="000000"/>
                  </a:solidFill>
                </a:rPr>
                <a:t>Remin</a:t>
              </a:r>
            </a:p>
          </p:txBody>
        </p:sp>
        <p:sp>
          <p:nvSpPr>
            <p:cNvPr id="30743" name="Text Box 16"/>
            <p:cNvSpPr txBox="1">
              <a:spLocks noChangeArrowheads="1"/>
            </p:cNvSpPr>
            <p:nvPr/>
          </p:nvSpPr>
          <p:spPr bwMode="auto">
            <a:xfrm>
              <a:off x="1559" y="1229"/>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r>
                <a:rPr lang="en-US" b="1">
                  <a:solidFill>
                    <a:srgbClr val="000000"/>
                  </a:solidFill>
                </a:rPr>
                <a:t>Demin</a:t>
              </a:r>
            </a:p>
          </p:txBody>
        </p:sp>
        <p:sp>
          <p:nvSpPr>
            <p:cNvPr id="30744" name="Text Box 17"/>
            <p:cNvSpPr txBox="1">
              <a:spLocks noChangeArrowheads="1"/>
            </p:cNvSpPr>
            <p:nvPr/>
          </p:nvSpPr>
          <p:spPr bwMode="auto">
            <a:xfrm>
              <a:off x="192" y="3091"/>
              <a:ext cx="182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r>
                <a:rPr lang="en-US" sz="1400">
                  <a:solidFill>
                    <a:srgbClr val="000000"/>
                  </a:solidFill>
                </a:rPr>
                <a:t>Adapted from Featherstone JDB JADA 2000;131:887-99.</a:t>
              </a:r>
            </a:p>
          </p:txBody>
        </p:sp>
      </p:grpSp>
      <p:sp>
        <p:nvSpPr>
          <p:cNvPr id="23" name="AutoShape 20"/>
          <p:cNvSpPr>
            <a:spLocks noChangeArrowheads="1"/>
          </p:cNvSpPr>
          <p:nvPr/>
        </p:nvSpPr>
        <p:spPr bwMode="auto">
          <a:xfrm>
            <a:off x="6172200" y="1328738"/>
            <a:ext cx="228600" cy="228600"/>
          </a:xfrm>
          <a:prstGeom prst="downArrow">
            <a:avLst>
              <a:gd name="adj1" fmla="val 50000"/>
              <a:gd name="adj2" fmla="val 44213"/>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4" name="AutoShape 21"/>
          <p:cNvSpPr>
            <a:spLocks noChangeArrowheads="1"/>
          </p:cNvSpPr>
          <p:nvPr/>
        </p:nvSpPr>
        <p:spPr bwMode="auto">
          <a:xfrm>
            <a:off x="6172200" y="1995488"/>
            <a:ext cx="228600" cy="228600"/>
          </a:xfrm>
          <a:prstGeom prst="downArrow">
            <a:avLst>
              <a:gd name="adj1" fmla="val 50000"/>
              <a:gd name="adj2" fmla="val 44213"/>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838200"/>
            <a:ext cx="5410200" cy="476250"/>
          </a:xfrm>
          <a:solidFill>
            <a:schemeClr val="tx2">
              <a:lumMod val="60000"/>
              <a:lumOff val="40000"/>
            </a:schemeClr>
          </a:solidFill>
        </p:spPr>
        <p:txBody>
          <a:bodyPr/>
          <a:lstStyle/>
          <a:p>
            <a:pPr eaLnBrk="1" hangingPunct="1">
              <a:defRPr/>
            </a:pPr>
            <a:r>
              <a:rPr lang="en-US" sz="3200" dirty="0" smtClean="0">
                <a:solidFill>
                  <a:schemeClr val="bg1"/>
                </a:solidFill>
                <a:latin typeface="+mn-lt"/>
              </a:rPr>
              <a:t>Interference with </a:t>
            </a:r>
            <a:r>
              <a:rPr lang="en-US" sz="3200" dirty="0" err="1" smtClean="0">
                <a:solidFill>
                  <a:schemeClr val="bg1"/>
                </a:solidFill>
                <a:latin typeface="+mn-lt"/>
              </a:rPr>
              <a:t>microflora</a:t>
            </a:r>
            <a:endParaRPr lang="en-US" sz="3200" dirty="0" smtClean="0">
              <a:solidFill>
                <a:schemeClr val="bg1"/>
              </a:solidFill>
              <a:latin typeface="+mn-lt"/>
            </a:endParaRPr>
          </a:p>
        </p:txBody>
      </p:sp>
      <p:sp>
        <p:nvSpPr>
          <p:cNvPr id="31747" name="Content Placeholder 2"/>
          <p:cNvSpPr>
            <a:spLocks noGrp="1"/>
          </p:cNvSpPr>
          <p:nvPr>
            <p:ph idx="1"/>
          </p:nvPr>
        </p:nvSpPr>
        <p:spPr/>
        <p:txBody>
          <a:bodyPr/>
          <a:lstStyle/>
          <a:p>
            <a:pPr eaLnBrk="1" hangingPunct="1">
              <a:buFont typeface="Wingdings 2" pitchFamily="18" charset="2"/>
              <a:buNone/>
            </a:pPr>
            <a:r>
              <a:rPr lang="en-US" dirty="0" smtClean="0"/>
              <a:t>• F from topical sources is taken up by the bacteria when they produce acid, thereby inhibiting essential enzyme (</a:t>
            </a:r>
            <a:r>
              <a:rPr lang="en-US" dirty="0" err="1" smtClean="0"/>
              <a:t>enolase</a:t>
            </a:r>
            <a:r>
              <a:rPr lang="en-US" dirty="0" smtClean="0"/>
              <a:t>) activity</a:t>
            </a:r>
            <a:endParaRPr lang="en-US" dirty="0" smtClean="0"/>
          </a:p>
        </p:txBody>
      </p:sp>
      <p:sp>
        <p:nvSpPr>
          <p:cNvPr id="31748" name="TextBox 3"/>
          <p:cNvSpPr txBox="1">
            <a:spLocks noChangeArrowheads="1"/>
          </p:cNvSpPr>
          <p:nvPr/>
        </p:nvSpPr>
        <p:spPr bwMode="auto">
          <a:xfrm>
            <a:off x="533400" y="5410200"/>
            <a:ext cx="7400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a:t>Featherstone JD. Prevention and reversal of dental caries: role of low level</a:t>
            </a:r>
          </a:p>
          <a:p>
            <a:pPr eaLnBrk="1" hangingPunct="1"/>
            <a:r>
              <a:rPr lang="en-US"/>
              <a:t>fluoride. </a:t>
            </a:r>
            <a:r>
              <a:rPr lang="en-US" i="1"/>
              <a:t>Community Dent Oral Epidemiol 27: 31-40, 1999.</a:t>
            </a:r>
            <a:endParaRPr lang="en-US"/>
          </a:p>
        </p:txBody>
      </p:sp>
      <p:pic>
        <p:nvPicPr>
          <p:cNvPr id="31749" name="Picture 5" descr="G:\fkluoride\flourides%20pictur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
            <a:ext cx="148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pPr eaLnBrk="1" hangingPunct="1"/>
            <a:r>
              <a:rPr lang="en-US" sz="3200" u="sng" dirty="0" smtClean="0">
                <a:solidFill>
                  <a:srgbClr val="FF9933"/>
                </a:solidFill>
              </a:rPr>
              <a:t>Indications  for  use of Topical fluorides</a:t>
            </a:r>
          </a:p>
        </p:txBody>
      </p:sp>
      <p:sp>
        <p:nvSpPr>
          <p:cNvPr id="32771" name="Content Placeholder 1"/>
          <p:cNvSpPr>
            <a:spLocks noGrp="1"/>
          </p:cNvSpPr>
          <p:nvPr>
            <p:ph idx="1"/>
          </p:nvPr>
        </p:nvSpPr>
        <p:spPr/>
        <p:txBody>
          <a:bodyPr/>
          <a:lstStyle/>
          <a:p>
            <a:pPr eaLnBrk="1" hangingPunct="1"/>
            <a:r>
              <a:rPr lang="en-US" dirty="0" smtClean="0"/>
              <a:t>Caries active children</a:t>
            </a:r>
          </a:p>
          <a:p>
            <a:pPr eaLnBrk="1" hangingPunct="1"/>
            <a:r>
              <a:rPr lang="en-US" dirty="0" smtClean="0"/>
              <a:t>In children shortly after periods of tooth eruption</a:t>
            </a:r>
          </a:p>
          <a:p>
            <a:pPr eaLnBrk="1" hangingPunct="1"/>
            <a:r>
              <a:rPr lang="en-US" dirty="0" smtClean="0"/>
              <a:t>Pt. with reduced salivary flow due to medications</a:t>
            </a:r>
          </a:p>
          <a:p>
            <a:pPr eaLnBrk="1" hangingPunct="1"/>
            <a:r>
              <a:rPr lang="en-US" dirty="0" smtClean="0"/>
              <a:t>Those receiving radiation of head and neck</a:t>
            </a:r>
          </a:p>
          <a:p>
            <a:pPr eaLnBrk="1" hangingPunct="1"/>
            <a:r>
              <a:rPr lang="en-US" dirty="0" err="1" smtClean="0"/>
              <a:t>Pts</a:t>
            </a:r>
            <a:r>
              <a:rPr lang="en-US" dirty="0" smtClean="0"/>
              <a:t> with fixed or removable appliances</a:t>
            </a:r>
          </a:p>
          <a:p>
            <a:pPr eaLnBrk="1" hangingPunct="1"/>
            <a:r>
              <a:rPr lang="en-US" dirty="0" smtClean="0"/>
              <a:t>Disabled or alternatively abled children</a:t>
            </a:r>
          </a:p>
          <a:p>
            <a:pPr eaLnBrk="1" hangingPunct="1"/>
            <a:r>
              <a:rPr lang="en-US" dirty="0" smtClean="0"/>
              <a:t>Geriatric patients</a:t>
            </a:r>
          </a:p>
          <a:p>
            <a:pPr eaLnBrk="1" hangingPunct="1"/>
            <a:r>
              <a:rPr lang="en-US" dirty="0" smtClean="0"/>
              <a:t>After placement or replacement of restorations</a:t>
            </a:r>
          </a:p>
          <a:p>
            <a:pPr eaLnBrk="1" hangingPunct="1"/>
            <a:r>
              <a:rPr lang="en-US" dirty="0" smtClean="0"/>
              <a:t>Before cementation of SS crowns</a:t>
            </a:r>
          </a:p>
        </p:txBody>
      </p:sp>
      <p:pic>
        <p:nvPicPr>
          <p:cNvPr id="32772" name="Picture 4" descr="H:\animated pics\girl_brush_tooth.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67525" y="4810125"/>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G:\fkluoride\flourides%20pictur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85800"/>
            <a:ext cx="148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57200" y="838200"/>
            <a:ext cx="7543800" cy="609600"/>
          </a:xfrm>
        </p:spPr>
        <p:txBody>
          <a:bodyPr/>
          <a:lstStyle/>
          <a:p>
            <a:pPr eaLnBrk="1" hangingPunct="1"/>
            <a:r>
              <a:rPr lang="en-US" sz="3200" dirty="0" smtClean="0"/>
              <a:t>Factors affecting uptake of fluoride</a:t>
            </a:r>
          </a:p>
        </p:txBody>
      </p:sp>
      <p:sp>
        <p:nvSpPr>
          <p:cNvPr id="4" name="Oval 3"/>
          <p:cNvSpPr/>
          <p:nvPr/>
        </p:nvSpPr>
        <p:spPr>
          <a:xfrm>
            <a:off x="381000" y="1905000"/>
            <a:ext cx="4800600" cy="1905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solidFill>
                  <a:srgbClr val="FF0000"/>
                </a:solidFill>
              </a:rPr>
              <a:t>Condition of the tooth</a:t>
            </a:r>
          </a:p>
          <a:p>
            <a:pPr>
              <a:defRPr/>
            </a:pPr>
            <a:r>
              <a:rPr lang="en-US" sz="1800" dirty="0"/>
              <a:t>A. Tooth age</a:t>
            </a:r>
          </a:p>
          <a:p>
            <a:pPr>
              <a:defRPr/>
            </a:pPr>
            <a:r>
              <a:rPr lang="en-US" sz="1800" dirty="0" err="1"/>
              <a:t>B.Natural</a:t>
            </a:r>
            <a:r>
              <a:rPr lang="en-US" sz="1800" dirty="0"/>
              <a:t>  F conc.</a:t>
            </a:r>
          </a:p>
          <a:p>
            <a:pPr>
              <a:defRPr/>
            </a:pPr>
            <a:r>
              <a:rPr lang="en-US" sz="1800" dirty="0" err="1"/>
              <a:t>C.Enamel</a:t>
            </a:r>
            <a:r>
              <a:rPr lang="en-US" sz="1800" dirty="0"/>
              <a:t> defects</a:t>
            </a:r>
          </a:p>
          <a:p>
            <a:pPr>
              <a:defRPr/>
            </a:pPr>
            <a:r>
              <a:rPr lang="en-US" sz="1800" dirty="0"/>
              <a:t>D. Dentin/</a:t>
            </a:r>
            <a:r>
              <a:rPr lang="en-US" sz="1800" dirty="0" err="1"/>
              <a:t>cementum</a:t>
            </a:r>
            <a:endParaRPr lang="en-US" sz="1800" dirty="0"/>
          </a:p>
        </p:txBody>
      </p:sp>
      <p:sp>
        <p:nvSpPr>
          <p:cNvPr id="5" name="Oval 4"/>
          <p:cNvSpPr/>
          <p:nvPr/>
        </p:nvSpPr>
        <p:spPr>
          <a:xfrm>
            <a:off x="4038600" y="3505200"/>
            <a:ext cx="4648200" cy="175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solidFill>
                  <a:srgbClr val="FF0000"/>
                </a:solidFill>
              </a:rPr>
              <a:t>Formulation of the agent</a:t>
            </a:r>
          </a:p>
          <a:p>
            <a:pPr marL="342900" indent="-342900">
              <a:buFontTx/>
              <a:buAutoNum type="alphaUcPeriod"/>
              <a:defRPr/>
            </a:pPr>
            <a:r>
              <a:rPr lang="en-US" sz="1800" dirty="0"/>
              <a:t>F agent</a:t>
            </a:r>
          </a:p>
          <a:p>
            <a:pPr marL="342900" indent="-342900">
              <a:buFontTx/>
              <a:buAutoNum type="alphaUcPeriod"/>
              <a:defRPr/>
            </a:pPr>
            <a:r>
              <a:rPr lang="en-US" sz="1800" dirty="0"/>
              <a:t> pH</a:t>
            </a:r>
          </a:p>
          <a:p>
            <a:pPr>
              <a:defRPr/>
            </a:pPr>
            <a:r>
              <a:rPr lang="en-US" sz="1800" dirty="0"/>
              <a:t>C. F conc.</a:t>
            </a:r>
          </a:p>
          <a:p>
            <a:pPr>
              <a:defRPr/>
            </a:pPr>
            <a:r>
              <a:rPr lang="en-US" sz="1800" dirty="0"/>
              <a:t>D. Formulation components</a:t>
            </a:r>
            <a:endParaRPr lang="en-US" sz="2800" dirty="0"/>
          </a:p>
        </p:txBody>
      </p:sp>
      <p:sp>
        <p:nvSpPr>
          <p:cNvPr id="6" name="Oval 5"/>
          <p:cNvSpPr/>
          <p:nvPr/>
        </p:nvSpPr>
        <p:spPr>
          <a:xfrm>
            <a:off x="762000" y="5029200"/>
            <a:ext cx="4495800" cy="1828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solidFill>
                  <a:srgbClr val="FF0000"/>
                </a:solidFill>
              </a:rPr>
              <a:t>Application procedure</a:t>
            </a:r>
          </a:p>
          <a:p>
            <a:pPr marL="342900" indent="-342900">
              <a:buFontTx/>
              <a:buAutoNum type="alphaUcPeriod"/>
              <a:defRPr/>
            </a:pPr>
            <a:r>
              <a:rPr lang="en-US" sz="1800" dirty="0"/>
              <a:t>Pre-application prophylaxis</a:t>
            </a:r>
          </a:p>
          <a:p>
            <a:pPr marL="342900" indent="-342900">
              <a:buFontTx/>
              <a:buAutoNum type="alphaUcPeriod"/>
              <a:defRPr/>
            </a:pPr>
            <a:r>
              <a:rPr lang="en-US" sz="1800" dirty="0"/>
              <a:t>Effect of time</a:t>
            </a:r>
          </a:p>
          <a:p>
            <a:pPr>
              <a:defRPr/>
            </a:pPr>
            <a:r>
              <a:rPr lang="en-US" sz="1800" dirty="0"/>
              <a:t>C. Temp</a:t>
            </a:r>
          </a:p>
          <a:p>
            <a:pPr>
              <a:defRPr/>
            </a:pPr>
            <a:r>
              <a:rPr lang="en-US" sz="1800" dirty="0"/>
              <a:t>D. No. of applications</a:t>
            </a:r>
          </a:p>
        </p:txBody>
      </p:sp>
      <p:pic>
        <p:nvPicPr>
          <p:cNvPr id="33798" name="Picture 6" descr="H:\animated pics\thinking-idea-animated-animation-smiley-emoticon-000339-larg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295400"/>
            <a:ext cx="10953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3"/>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 calcmode="lin" valueType="num">
                                      <p:cBhvr>
                                        <p:cTn id="45" dur="1000" fill="hold"/>
                                        <p:tgtEl>
                                          <p:spTgt spid="5">
                                            <p:bg/>
                                          </p:spTgt>
                                        </p:tgtEl>
                                        <p:attrNameLst>
                                          <p:attrName>ppt_w</p:attrName>
                                        </p:attrNameLst>
                                      </p:cBhvr>
                                      <p:tavLst>
                                        <p:tav tm="0">
                                          <p:val>
                                            <p:strVal val="#ppt_w+.3"/>
                                          </p:val>
                                        </p:tav>
                                        <p:tav tm="100000">
                                          <p:val>
                                            <p:strVal val="#ppt_w"/>
                                          </p:val>
                                        </p:tav>
                                      </p:tavLst>
                                    </p:anim>
                                    <p:anim calcmode="lin" valueType="num">
                                      <p:cBhvr>
                                        <p:cTn id="46" dur="1000" fill="hold"/>
                                        <p:tgtEl>
                                          <p:spTgt spid="5">
                                            <p:bg/>
                                          </p:spTgt>
                                        </p:tgtEl>
                                        <p:attrNameLst>
                                          <p:attrName>ppt_h</p:attrName>
                                        </p:attrNameLst>
                                      </p:cBhvr>
                                      <p:tavLst>
                                        <p:tav tm="0">
                                          <p:val>
                                            <p:strVal val="#ppt_h"/>
                                          </p:val>
                                        </p:tav>
                                        <p:tav tm="100000">
                                          <p:val>
                                            <p:strVal val="#ppt_h"/>
                                          </p:val>
                                        </p:tav>
                                      </p:tavLst>
                                    </p:anim>
                                    <p:animEffect transition="in" filter="fade">
                                      <p:cBhvr>
                                        <p:cTn id="47" dur="1000"/>
                                        <p:tgtEl>
                                          <p:spTgt spid="5">
                                            <p:bg/>
                                          </p:spTgt>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 calcmode="lin" valueType="num">
                                      <p:cBhvr>
                                        <p:cTn id="50"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51"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5">
                                            <p:txEl>
                                              <p:pRg st="0" end="0"/>
                                            </p:txEl>
                                          </p:spTgt>
                                        </p:tgtEl>
                                      </p:cBhvr>
                                    </p:animEffect>
                                  </p:childTnLst>
                                </p:cTn>
                              </p:par>
                              <p:par>
                                <p:cTn id="53" presetID="18" presetClass="entr" presetSubtype="12" fill="hold"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strips(downLeft)">
                                      <p:cBhvr>
                                        <p:cTn id="55" dur="500"/>
                                        <p:tgtEl>
                                          <p:spTgt spid="5">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strips(downLeft)">
                                      <p:cBhvr>
                                        <p:cTn id="60" dur="500"/>
                                        <p:tgtEl>
                                          <p:spTgt spid="5">
                                            <p:txEl>
                                              <p:pRg st="2" end="2"/>
                                            </p:txEl>
                                          </p:spTgt>
                                        </p:tgtEl>
                                      </p:cBhvr>
                                    </p:animEffect>
                                  </p:childTnLst>
                                </p:cTn>
                              </p:par>
                              <p:par>
                                <p:cTn id="61" presetID="18" presetClass="entr" presetSubtype="12" fill="hold" nodeType="with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strips(downLeft)">
                                      <p:cBhvr>
                                        <p:cTn id="63" dur="500"/>
                                        <p:tgtEl>
                                          <p:spTgt spid="5">
                                            <p:txEl>
                                              <p:pRg st="3" end="3"/>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strips(downLeft)">
                                      <p:cBhvr>
                                        <p:cTn id="68" dur="500"/>
                                        <p:tgtEl>
                                          <p:spTgt spid="5">
                                            <p:txEl>
                                              <p:pRg st="4" end="4"/>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6">
                                            <p:bg/>
                                          </p:spTgt>
                                        </p:tgtEl>
                                        <p:attrNameLst>
                                          <p:attrName>style.visibility</p:attrName>
                                        </p:attrNameLst>
                                      </p:cBhvr>
                                      <p:to>
                                        <p:strVal val="visible"/>
                                      </p:to>
                                    </p:set>
                                    <p:anim calcmode="lin" valueType="num">
                                      <p:cBhvr>
                                        <p:cTn id="73" dur="1000" fill="hold"/>
                                        <p:tgtEl>
                                          <p:spTgt spid="6">
                                            <p:bg/>
                                          </p:spTgt>
                                        </p:tgtEl>
                                        <p:attrNameLst>
                                          <p:attrName>ppt_w</p:attrName>
                                        </p:attrNameLst>
                                      </p:cBhvr>
                                      <p:tavLst>
                                        <p:tav tm="0">
                                          <p:val>
                                            <p:strVal val="#ppt_w+.3"/>
                                          </p:val>
                                        </p:tav>
                                        <p:tav tm="100000">
                                          <p:val>
                                            <p:strVal val="#ppt_w"/>
                                          </p:val>
                                        </p:tav>
                                      </p:tavLst>
                                    </p:anim>
                                    <p:anim calcmode="lin" valueType="num">
                                      <p:cBhvr>
                                        <p:cTn id="74" dur="1000" fill="hold"/>
                                        <p:tgtEl>
                                          <p:spTgt spid="6">
                                            <p:bg/>
                                          </p:spTgt>
                                        </p:tgtEl>
                                        <p:attrNameLst>
                                          <p:attrName>ppt_h</p:attrName>
                                        </p:attrNameLst>
                                      </p:cBhvr>
                                      <p:tavLst>
                                        <p:tav tm="0">
                                          <p:val>
                                            <p:strVal val="#ppt_h"/>
                                          </p:val>
                                        </p:tav>
                                        <p:tav tm="100000">
                                          <p:val>
                                            <p:strVal val="#ppt_h"/>
                                          </p:val>
                                        </p:tav>
                                      </p:tavLst>
                                    </p:anim>
                                    <p:animEffect transition="in" filter="fade">
                                      <p:cBhvr>
                                        <p:cTn id="75" dur="1000"/>
                                        <p:tgtEl>
                                          <p:spTgt spid="6">
                                            <p:bg/>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nodeType="clickEffect">
                                  <p:stCondLst>
                                    <p:cond delay="0"/>
                                  </p:stCondLst>
                                  <p:childTnLst>
                                    <p:set>
                                      <p:cBhvr>
                                        <p:cTn id="79" dur="1" fill="hold">
                                          <p:stCondLst>
                                            <p:cond delay="0"/>
                                          </p:stCondLst>
                                        </p:cTn>
                                        <p:tgtEl>
                                          <p:spTgt spid="6">
                                            <p:txEl>
                                              <p:pRg st="0" end="0"/>
                                            </p:txEl>
                                          </p:spTgt>
                                        </p:tgtEl>
                                        <p:attrNameLst>
                                          <p:attrName>style.visibility</p:attrName>
                                        </p:attrNameLst>
                                      </p:cBhvr>
                                      <p:to>
                                        <p:strVal val="visible"/>
                                      </p:to>
                                    </p:set>
                                    <p:animEffect transition="in" filter="strips(downLeft)">
                                      <p:cBhvr>
                                        <p:cTn id="80" dur="500"/>
                                        <p:tgtEl>
                                          <p:spTgt spid="6">
                                            <p:txEl>
                                              <p:pRg st="0" end="0"/>
                                            </p:txEl>
                                          </p:spTgt>
                                        </p:tgtEl>
                                      </p:cBhvr>
                                    </p:animEffect>
                                  </p:childTnLst>
                                </p:cTn>
                              </p:par>
                              <p:par>
                                <p:cTn id="81" presetID="18" presetClass="entr" presetSubtype="12" fill="hold" nodeType="withEffect">
                                  <p:stCondLst>
                                    <p:cond delay="0"/>
                                  </p:stCondLst>
                                  <p:childTnLst>
                                    <p:set>
                                      <p:cBhvr>
                                        <p:cTn id="82" dur="1" fill="hold">
                                          <p:stCondLst>
                                            <p:cond delay="0"/>
                                          </p:stCondLst>
                                        </p:cTn>
                                        <p:tgtEl>
                                          <p:spTgt spid="6">
                                            <p:txEl>
                                              <p:pRg st="1" end="1"/>
                                            </p:txEl>
                                          </p:spTgt>
                                        </p:tgtEl>
                                        <p:attrNameLst>
                                          <p:attrName>style.visibility</p:attrName>
                                        </p:attrNameLst>
                                      </p:cBhvr>
                                      <p:to>
                                        <p:strVal val="visible"/>
                                      </p:to>
                                    </p:set>
                                    <p:animEffect transition="in" filter="strips(downLeft)">
                                      <p:cBhvr>
                                        <p:cTn id="83" dur="500"/>
                                        <p:tgtEl>
                                          <p:spTgt spid="6">
                                            <p:txEl>
                                              <p:pRg st="1" end="1"/>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8" presetClass="entr" presetSubtype="12" fill="hold" nodeType="clickEffect">
                                  <p:stCondLst>
                                    <p:cond delay="0"/>
                                  </p:stCondLst>
                                  <p:childTnLst>
                                    <p:set>
                                      <p:cBhvr>
                                        <p:cTn id="87" dur="1" fill="hold">
                                          <p:stCondLst>
                                            <p:cond delay="0"/>
                                          </p:stCondLst>
                                        </p:cTn>
                                        <p:tgtEl>
                                          <p:spTgt spid="6">
                                            <p:txEl>
                                              <p:pRg st="2" end="2"/>
                                            </p:txEl>
                                          </p:spTgt>
                                        </p:tgtEl>
                                        <p:attrNameLst>
                                          <p:attrName>style.visibility</p:attrName>
                                        </p:attrNameLst>
                                      </p:cBhvr>
                                      <p:to>
                                        <p:strVal val="visible"/>
                                      </p:to>
                                    </p:set>
                                    <p:animEffect transition="in" filter="strips(downLeft)">
                                      <p:cBhvr>
                                        <p:cTn id="88" dur="500"/>
                                        <p:tgtEl>
                                          <p:spTgt spid="6">
                                            <p:txEl>
                                              <p:pRg st="2" end="2"/>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8" presetClass="entr" presetSubtype="12" fill="hold" nodeType="clickEffect">
                                  <p:stCondLst>
                                    <p:cond delay="0"/>
                                  </p:stCondLst>
                                  <p:childTnLst>
                                    <p:set>
                                      <p:cBhvr>
                                        <p:cTn id="92" dur="1" fill="hold">
                                          <p:stCondLst>
                                            <p:cond delay="0"/>
                                          </p:stCondLst>
                                        </p:cTn>
                                        <p:tgtEl>
                                          <p:spTgt spid="6">
                                            <p:txEl>
                                              <p:pRg st="3" end="3"/>
                                            </p:txEl>
                                          </p:spTgt>
                                        </p:tgtEl>
                                        <p:attrNameLst>
                                          <p:attrName>style.visibility</p:attrName>
                                        </p:attrNameLst>
                                      </p:cBhvr>
                                      <p:to>
                                        <p:strVal val="visible"/>
                                      </p:to>
                                    </p:set>
                                    <p:animEffect transition="in" filter="strips(downLeft)">
                                      <p:cBhvr>
                                        <p:cTn id="93" dur="500"/>
                                        <p:tgtEl>
                                          <p:spTgt spid="6">
                                            <p:txEl>
                                              <p:pRg st="3" end="3"/>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nodeType="clickEffect">
                                  <p:stCondLst>
                                    <p:cond delay="0"/>
                                  </p:stCondLst>
                                  <p:childTnLst>
                                    <p:set>
                                      <p:cBhvr>
                                        <p:cTn id="97" dur="1" fill="hold">
                                          <p:stCondLst>
                                            <p:cond delay="0"/>
                                          </p:stCondLst>
                                        </p:cTn>
                                        <p:tgtEl>
                                          <p:spTgt spid="6">
                                            <p:txEl>
                                              <p:pRg st="4" end="4"/>
                                            </p:txEl>
                                          </p:spTgt>
                                        </p:tgtEl>
                                        <p:attrNameLst>
                                          <p:attrName>style.visibility</p:attrName>
                                        </p:attrNameLst>
                                      </p:cBhvr>
                                      <p:to>
                                        <p:strVal val="visible"/>
                                      </p:to>
                                    </p:set>
                                    <p:animEffect transition="in" filter="strips(downLeft)">
                                      <p:cBhvr>
                                        <p:cTn id="9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eaLnBrk="1" hangingPunct="1"/>
            <a:endParaRPr lang="en-US" dirty="0" smtClean="0"/>
          </a:p>
        </p:txBody>
      </p:sp>
      <p:sp>
        <p:nvSpPr>
          <p:cNvPr id="34819" name="Content Placeholder 1"/>
          <p:cNvSpPr>
            <a:spLocks noGrp="1"/>
          </p:cNvSpPr>
          <p:nvPr>
            <p:ph idx="1"/>
          </p:nvPr>
        </p:nvSpPr>
        <p:spPr/>
        <p:txBody>
          <a:bodyPr/>
          <a:lstStyle/>
          <a:p>
            <a:pPr eaLnBrk="1" hangingPunct="1"/>
            <a:endParaRPr lang="en-US" smtClean="0"/>
          </a:p>
        </p:txBody>
      </p:sp>
      <p:sp>
        <p:nvSpPr>
          <p:cNvPr id="4" name="Rectangle 3"/>
          <p:cNvSpPr/>
          <p:nvPr/>
        </p:nvSpPr>
        <p:spPr>
          <a:xfrm>
            <a:off x="304800" y="2438400"/>
            <a:ext cx="8637939" cy="1446550"/>
          </a:xfrm>
          <a:prstGeom prst="rect">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400" b="1" dirty="0">
                <a:ln w="50800"/>
                <a:solidFill>
                  <a:srgbClr val="C00000"/>
                </a:solidFill>
              </a:rPr>
              <a:t>Professionally applied Topical fluorides</a:t>
            </a:r>
          </a:p>
        </p:txBody>
      </p:sp>
    </p:spTree>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3200" dirty="0" smtClean="0"/>
              <a:t>Professionally applied….</a:t>
            </a:r>
          </a:p>
        </p:txBody>
      </p:sp>
      <p:sp>
        <p:nvSpPr>
          <p:cNvPr id="4" name="Content Placeholder 3"/>
          <p:cNvSpPr>
            <a:spLocks noGrp="1"/>
          </p:cNvSpPr>
          <p:nvPr>
            <p:ph idx="1"/>
          </p:nvPr>
        </p:nvSpPr>
        <p:spPr>
          <a:xfrm>
            <a:off x="457199" y="2611316"/>
            <a:ext cx="5943600" cy="2819400"/>
          </a:xfrm>
          <a:prstGeom prst="roundRect">
            <a:avLst/>
          </a:prstGeom>
          <a:ln>
            <a:miter lim="800000"/>
            <a:headEnd/>
            <a:tailEnd/>
          </a:ln>
        </p:spPr>
        <p:style>
          <a:lnRef idx="1">
            <a:schemeClr val="accent3"/>
          </a:lnRef>
          <a:fillRef idx="2">
            <a:schemeClr val="accent3"/>
          </a:fillRef>
          <a:effectRef idx="1">
            <a:schemeClr val="accent3"/>
          </a:effectRef>
          <a:fontRef idx="minor">
            <a:schemeClr val="dk1"/>
          </a:fontRef>
        </p:style>
        <p:txBody>
          <a:bodyPr rtlCol="0" anchor="ctr">
            <a:normAutofit/>
          </a:bodyPr>
          <a:lstStyle/>
          <a:p>
            <a:pPr marL="274320" indent="-274320" algn="ctr" eaLnBrk="1" fontAlgn="auto" hangingPunct="1">
              <a:spcAft>
                <a:spcPts val="0"/>
              </a:spcAft>
              <a:buClr>
                <a:schemeClr val="accent3"/>
              </a:buClr>
              <a:buFontTx/>
              <a:buChar char="-"/>
              <a:defRPr/>
            </a:pPr>
            <a:r>
              <a:rPr lang="en-US" dirty="0" smtClean="0">
                <a:latin typeface="Comic Sans MS" pitchFamily="66" charset="0"/>
              </a:rPr>
              <a:t>Solutions</a:t>
            </a:r>
          </a:p>
          <a:p>
            <a:pPr marL="274320" indent="-274320" algn="ctr" eaLnBrk="1" fontAlgn="auto" hangingPunct="1">
              <a:spcAft>
                <a:spcPts val="0"/>
              </a:spcAft>
              <a:buClr>
                <a:schemeClr val="accent3"/>
              </a:buClr>
              <a:buFont typeface="Wingdings 2"/>
              <a:buNone/>
              <a:defRPr/>
            </a:pPr>
            <a:endParaRPr lang="en-US" dirty="0" smtClean="0">
              <a:latin typeface="Comic Sans MS" pitchFamily="66" charset="0"/>
            </a:endParaRPr>
          </a:p>
          <a:p>
            <a:pPr marL="274320" indent="-274320" algn="ctr" eaLnBrk="1" fontAlgn="auto" hangingPunct="1">
              <a:spcAft>
                <a:spcPts val="0"/>
              </a:spcAft>
              <a:buClr>
                <a:schemeClr val="accent3"/>
              </a:buClr>
              <a:buFontTx/>
              <a:buChar char="-"/>
              <a:defRPr/>
            </a:pPr>
            <a:r>
              <a:rPr lang="en-US" dirty="0" smtClean="0">
                <a:latin typeface="Comic Sans MS" pitchFamily="66" charset="0"/>
              </a:rPr>
              <a:t>NaF  SnF</a:t>
            </a:r>
            <a:r>
              <a:rPr lang="en-US" baseline="-25000" dirty="0" smtClean="0">
                <a:latin typeface="Comic Sans MS" pitchFamily="66" charset="0"/>
              </a:rPr>
              <a:t>2</a:t>
            </a:r>
            <a:r>
              <a:rPr lang="en-US" dirty="0" smtClean="0">
                <a:latin typeface="Comic Sans MS" pitchFamily="66" charset="0"/>
              </a:rPr>
              <a:t>  APF  NH</a:t>
            </a:r>
            <a:r>
              <a:rPr lang="en-US" baseline="-25000" dirty="0" smtClean="0">
                <a:latin typeface="Comic Sans MS" pitchFamily="66" charset="0"/>
              </a:rPr>
              <a:t>2</a:t>
            </a:r>
            <a:r>
              <a:rPr lang="en-US" dirty="0" smtClean="0">
                <a:latin typeface="Comic Sans MS" pitchFamily="66" charset="0"/>
              </a:rPr>
              <a:t>F</a:t>
            </a:r>
          </a:p>
          <a:p>
            <a:pPr marL="274320" indent="-274320" algn="ctr" eaLnBrk="1" fontAlgn="auto" hangingPunct="1">
              <a:spcAft>
                <a:spcPts val="0"/>
              </a:spcAft>
              <a:buClr>
                <a:schemeClr val="accent3"/>
              </a:buClr>
              <a:buFontTx/>
              <a:buChar char="-"/>
              <a:defRPr/>
            </a:pPr>
            <a:r>
              <a:rPr lang="en-US" dirty="0" smtClean="0">
                <a:latin typeface="Comic Sans MS" pitchFamily="66" charset="0"/>
              </a:rPr>
              <a:t>Gels</a:t>
            </a:r>
          </a:p>
          <a:p>
            <a:pPr marL="274320" indent="-274320" algn="ctr" eaLnBrk="1" fontAlgn="auto" hangingPunct="1">
              <a:spcAft>
                <a:spcPts val="0"/>
              </a:spcAft>
              <a:buClr>
                <a:schemeClr val="accent3"/>
              </a:buClr>
              <a:buFontTx/>
              <a:buChar char="-"/>
              <a:defRPr/>
            </a:pPr>
            <a:r>
              <a:rPr lang="en-US" dirty="0" smtClean="0">
                <a:latin typeface="Comic Sans MS" pitchFamily="66" charset="0"/>
              </a:rPr>
              <a:t>Varnish</a:t>
            </a:r>
            <a:endParaRPr lang="en-US" dirty="0">
              <a:latin typeface="Comic Sans MS" pitchFamily="66" charset="0"/>
            </a:endParaRPr>
          </a:p>
        </p:txBody>
      </p:sp>
      <p:cxnSp>
        <p:nvCxnSpPr>
          <p:cNvPr id="6" name="Straight Arrow Connector 5"/>
          <p:cNvCxnSpPr/>
          <p:nvPr/>
        </p:nvCxnSpPr>
        <p:spPr>
          <a:xfrm rot="5400000">
            <a:off x="2351881" y="3286919"/>
            <a:ext cx="554038"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934494" y="3618706"/>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734594" y="35806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305300" y="3467100"/>
            <a:ext cx="5334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5850" name="Picture 24" descr="Toothpaste 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22480">
            <a:off x="5811043" y="1732757"/>
            <a:ext cx="368141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304800"/>
            <a:ext cx="7772400" cy="1143000"/>
          </a:xfrm>
        </p:spPr>
        <p:txBody>
          <a:bodyPr/>
          <a:lstStyle/>
          <a:p>
            <a:pPr eaLnBrk="1" hangingPunct="1"/>
            <a:r>
              <a:rPr lang="en-US" sz="2800" b="1" dirty="0" smtClean="0">
                <a:solidFill>
                  <a:srgbClr val="CC0000"/>
                </a:solidFill>
                <a:latin typeface="Papyrus" pitchFamily="66" charset="0"/>
              </a:rPr>
              <a:t>NEUTRAL SODIUM FLUORIDE</a:t>
            </a:r>
          </a:p>
        </p:txBody>
      </p:sp>
      <p:sp>
        <p:nvSpPr>
          <p:cNvPr id="567299" name="Rectangle 3"/>
          <p:cNvSpPr>
            <a:spLocks noGrp="1" noChangeArrowheads="1"/>
          </p:cNvSpPr>
          <p:nvPr>
            <p:ph type="body" sz="half" idx="1"/>
          </p:nvPr>
        </p:nvSpPr>
        <p:spPr>
          <a:xfrm>
            <a:off x="1066800" y="1676400"/>
            <a:ext cx="8077200" cy="4114800"/>
          </a:xfrm>
        </p:spPr>
        <p:txBody>
          <a:bodyPr>
            <a:normAutofit fontScale="92500" lnSpcReduction="20000"/>
          </a:bodyPr>
          <a:lstStyle/>
          <a:p>
            <a:pPr marL="274320" indent="-274320" eaLnBrk="1" fontAlgn="auto" hangingPunct="1">
              <a:lnSpc>
                <a:spcPct val="90000"/>
              </a:lnSpc>
              <a:spcAft>
                <a:spcPts val="0"/>
              </a:spcAft>
              <a:buClr>
                <a:schemeClr val="accent3"/>
              </a:buClr>
              <a:buFont typeface="Wingdings 2"/>
              <a:buChar char=""/>
              <a:defRPr/>
            </a:pPr>
            <a:r>
              <a:rPr lang="en-US" sz="2800" dirty="0">
                <a:latin typeface="Andalus" pitchFamily="18" charset="-78"/>
                <a:cs typeface="Andalus" pitchFamily="18" charset="-78"/>
              </a:rPr>
              <a:t>First applied topical fluoride</a:t>
            </a:r>
          </a:p>
          <a:p>
            <a:pPr marL="274320" indent="-274320" eaLnBrk="1" fontAlgn="auto" hangingPunct="1">
              <a:lnSpc>
                <a:spcPct val="90000"/>
              </a:lnSpc>
              <a:spcAft>
                <a:spcPts val="0"/>
              </a:spcAft>
              <a:buClr>
                <a:schemeClr val="accent3"/>
              </a:buClr>
              <a:buFont typeface="Wingdings 2"/>
              <a:buChar char=""/>
              <a:defRPr/>
            </a:pPr>
            <a:r>
              <a:rPr lang="en-US" sz="2800" b="1" dirty="0" err="1">
                <a:solidFill>
                  <a:srgbClr val="FF33CC"/>
                </a:solidFill>
                <a:latin typeface="Andalus" pitchFamily="18" charset="-78"/>
                <a:cs typeface="Andalus" pitchFamily="18" charset="-78"/>
              </a:rPr>
              <a:t>Bibby</a:t>
            </a:r>
            <a:r>
              <a:rPr lang="en-US" sz="2800" b="1" dirty="0">
                <a:solidFill>
                  <a:srgbClr val="FF33CC"/>
                </a:solidFill>
                <a:latin typeface="Andalus" pitchFamily="18" charset="-78"/>
                <a:cs typeface="Andalus" pitchFamily="18" charset="-78"/>
              </a:rPr>
              <a:t> and Knutson </a:t>
            </a:r>
            <a:r>
              <a:rPr lang="en-US" sz="2800" b="1" dirty="0" smtClean="0">
                <a:solidFill>
                  <a:srgbClr val="FF33CC"/>
                </a:solidFill>
                <a:latin typeface="Andalus" pitchFamily="18" charset="-78"/>
                <a:cs typeface="Andalus" pitchFamily="18" charset="-78"/>
              </a:rPr>
              <a:t>1940</a:t>
            </a:r>
          </a:p>
          <a:p>
            <a:pPr marL="274320" indent="-274320" eaLnBrk="1" fontAlgn="auto" hangingPunct="1">
              <a:lnSpc>
                <a:spcPct val="90000"/>
              </a:lnSpc>
              <a:spcAft>
                <a:spcPts val="0"/>
              </a:spcAft>
              <a:buClr>
                <a:schemeClr val="accent3"/>
              </a:buClr>
              <a:buFont typeface="Wingdings 2"/>
              <a:buChar char=""/>
              <a:defRPr/>
            </a:pPr>
            <a:endParaRPr lang="en-US" sz="2800" dirty="0" smtClean="0">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2"/>
              <a:buChar char=""/>
              <a:defRPr/>
            </a:pPr>
            <a:r>
              <a:rPr lang="en-US" sz="2800" b="1" dirty="0" smtClean="0">
                <a:latin typeface="Andalus" pitchFamily="18" charset="-78"/>
                <a:cs typeface="Andalus" pitchFamily="18" charset="-78"/>
              </a:rPr>
              <a:t>Method of preparation</a:t>
            </a:r>
            <a:endParaRPr lang="en-US" sz="2800" b="1" dirty="0">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2"/>
              <a:buChar char=""/>
              <a:defRPr/>
            </a:pPr>
            <a:endParaRPr lang="en-US" sz="2800" dirty="0">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pitchFamily="2" charset="2"/>
              <a:buNone/>
              <a:defRPr/>
            </a:pPr>
            <a:endParaRPr lang="en-US" sz="2800" b="1" dirty="0">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2"/>
              <a:buChar char=""/>
              <a:defRPr/>
            </a:pPr>
            <a:r>
              <a:rPr lang="en-US" sz="2800" b="1" dirty="0" smtClean="0">
                <a:latin typeface="Andalus" pitchFamily="18" charset="-78"/>
                <a:cs typeface="Andalus" pitchFamily="18" charset="-78"/>
              </a:rPr>
              <a:t>Technique </a:t>
            </a:r>
            <a:r>
              <a:rPr lang="en-US" sz="2800" b="1" dirty="0" smtClean="0">
                <a:solidFill>
                  <a:srgbClr val="FF33CC"/>
                </a:solidFill>
                <a:latin typeface="Andalus" pitchFamily="18" charset="-78"/>
                <a:cs typeface="Andalus" pitchFamily="18" charset="-78"/>
              </a:rPr>
              <a:t>(</a:t>
            </a:r>
            <a:r>
              <a:rPr lang="en-US" sz="2800" b="1" dirty="0" err="1" smtClean="0">
                <a:solidFill>
                  <a:srgbClr val="FF33CC"/>
                </a:solidFill>
                <a:latin typeface="Andalus" pitchFamily="18" charset="-78"/>
                <a:cs typeface="Andalus" pitchFamily="18" charset="-78"/>
              </a:rPr>
              <a:t>knutson</a:t>
            </a:r>
            <a:r>
              <a:rPr lang="en-US" sz="2800" b="1" dirty="0" smtClean="0">
                <a:solidFill>
                  <a:srgbClr val="FF33CC"/>
                </a:solidFill>
                <a:latin typeface="Andalus" pitchFamily="18" charset="-78"/>
                <a:cs typeface="Andalus" pitchFamily="18" charset="-78"/>
              </a:rPr>
              <a:t> and </a:t>
            </a:r>
            <a:r>
              <a:rPr lang="en-US" sz="2800" b="1" dirty="0" err="1" smtClean="0">
                <a:solidFill>
                  <a:srgbClr val="FF33CC"/>
                </a:solidFill>
                <a:latin typeface="Andalus" pitchFamily="18" charset="-78"/>
                <a:cs typeface="Andalus" pitchFamily="18" charset="-78"/>
              </a:rPr>
              <a:t>feldman</a:t>
            </a:r>
            <a:r>
              <a:rPr lang="en-US" sz="2800" b="1" dirty="0" smtClean="0">
                <a:solidFill>
                  <a:srgbClr val="FF33CC"/>
                </a:solidFill>
                <a:latin typeface="Andalus" pitchFamily="18" charset="-78"/>
                <a:cs typeface="Andalus" pitchFamily="18" charset="-78"/>
              </a:rPr>
              <a:t> 1948)</a:t>
            </a:r>
            <a:endParaRPr lang="en-US" sz="2800" b="1" dirty="0">
              <a:solidFill>
                <a:srgbClr val="FF33CC"/>
              </a:solidFill>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2"/>
              <a:buChar char=""/>
              <a:defRPr/>
            </a:pPr>
            <a:endParaRPr lang="en-US" sz="2800" b="1" dirty="0">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2"/>
              <a:buChar char=""/>
              <a:defRPr/>
            </a:pPr>
            <a:r>
              <a:rPr lang="en-US" sz="2800" b="1" dirty="0">
                <a:latin typeface="Andalus" pitchFamily="18" charset="-78"/>
                <a:cs typeface="Andalus" pitchFamily="18" charset="-78"/>
              </a:rPr>
              <a:t>No. of applications</a:t>
            </a:r>
          </a:p>
          <a:p>
            <a:pPr marL="274320" indent="-274320" eaLnBrk="1" fontAlgn="auto" hangingPunct="1">
              <a:lnSpc>
                <a:spcPct val="90000"/>
              </a:lnSpc>
              <a:spcAft>
                <a:spcPts val="0"/>
              </a:spcAft>
              <a:buClr>
                <a:schemeClr val="accent3"/>
              </a:buClr>
              <a:buFont typeface="Wingdings 2"/>
              <a:buChar char=""/>
              <a:defRPr/>
            </a:pPr>
            <a:endParaRPr lang="en-US" sz="2800" b="1" dirty="0">
              <a:latin typeface="Andalus" pitchFamily="18" charset="-78"/>
              <a:cs typeface="Andalus" pitchFamily="18" charset="-78"/>
            </a:endParaRPr>
          </a:p>
          <a:p>
            <a:pPr marL="274320" indent="-274320" eaLnBrk="1" fontAlgn="auto" hangingPunct="1">
              <a:lnSpc>
                <a:spcPct val="90000"/>
              </a:lnSpc>
              <a:spcAft>
                <a:spcPts val="0"/>
              </a:spcAft>
              <a:buClr>
                <a:schemeClr val="accent3"/>
              </a:buClr>
              <a:buFont typeface="Wingdings 2"/>
              <a:buChar char=""/>
              <a:defRPr/>
            </a:pPr>
            <a:r>
              <a:rPr lang="en-US" sz="2800" b="1" dirty="0" smtClean="0">
                <a:latin typeface="Andalus" pitchFamily="18" charset="-78"/>
                <a:cs typeface="Andalus" pitchFamily="18" charset="-78"/>
              </a:rPr>
              <a:t>Adv and </a:t>
            </a:r>
            <a:r>
              <a:rPr lang="en-US" sz="2800" b="1" dirty="0" err="1" smtClean="0">
                <a:latin typeface="Andalus" pitchFamily="18" charset="-78"/>
                <a:cs typeface="Andalus" pitchFamily="18" charset="-78"/>
              </a:rPr>
              <a:t>Dis</a:t>
            </a:r>
            <a:r>
              <a:rPr lang="en-US" sz="2800" b="1" dirty="0" smtClean="0">
                <a:latin typeface="Andalus" pitchFamily="18" charset="-78"/>
                <a:cs typeface="Andalus" pitchFamily="18" charset="-78"/>
              </a:rPr>
              <a:t> adv</a:t>
            </a:r>
            <a:endParaRPr lang="en-US" sz="2800" b="1" dirty="0">
              <a:latin typeface="Andalus" pitchFamily="18" charset="-78"/>
              <a:cs typeface="Andalus" pitchFamily="18" charset="-78"/>
            </a:endParaRPr>
          </a:p>
        </p:txBody>
      </p:sp>
      <p:pic>
        <p:nvPicPr>
          <p:cNvPr id="36868" name="Picture 4" descr="C:\Documents and Settings\user\Desktop\Picture2.png"/>
          <p:cNvPicPr>
            <a:picLocks noChangeAspect="1" noChangeArrowheads="1"/>
          </p:cNvPicPr>
          <p:nvPr/>
        </p:nvPicPr>
        <p:blipFill>
          <a:blip r:embed="rId2">
            <a:extLst>
              <a:ext uri="{28A0092B-C50C-407E-A947-70E740481C1C}">
                <a14:useLocalDpi xmlns:a14="http://schemas.microsoft.com/office/drawing/2010/main" val="0"/>
              </a:ext>
            </a:extLst>
          </a:blip>
          <a:srcRect l="69427" b="10255"/>
          <a:stretch>
            <a:fillRect/>
          </a:stretch>
        </p:blipFill>
        <p:spPr bwMode="auto">
          <a:xfrm>
            <a:off x="5715000" y="4267200"/>
            <a:ext cx="251936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G:\fkluoride\sodium-fluor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676400"/>
            <a:ext cx="22479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67299">
                                            <p:txEl>
                                              <p:pRg st="3" end="3"/>
                                            </p:txEl>
                                          </p:spTgt>
                                        </p:tgtEl>
                                        <p:attrNameLst>
                                          <p:attrName>style.visibility</p:attrName>
                                        </p:attrNameLst>
                                      </p:cBhvr>
                                      <p:to>
                                        <p:strVal val="visible"/>
                                      </p:to>
                                    </p:set>
                                    <p:animEffect transition="in" filter="strips(downLeft)">
                                      <p:cBhvr>
                                        <p:cTn id="7" dur="500"/>
                                        <p:tgtEl>
                                          <p:spTgt spid="5672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67299">
                                            <p:txEl>
                                              <p:pRg st="6" end="6"/>
                                            </p:txEl>
                                          </p:spTgt>
                                        </p:tgtEl>
                                        <p:attrNameLst>
                                          <p:attrName>style.visibility</p:attrName>
                                        </p:attrNameLst>
                                      </p:cBhvr>
                                      <p:to>
                                        <p:strVal val="visible"/>
                                      </p:to>
                                    </p:set>
                                    <p:animEffect transition="in" filter="strips(downLeft)">
                                      <p:cBhvr>
                                        <p:cTn id="12" dur="500"/>
                                        <p:tgtEl>
                                          <p:spTgt spid="56729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567299">
                                            <p:txEl>
                                              <p:pRg st="8" end="8"/>
                                            </p:txEl>
                                          </p:spTgt>
                                        </p:tgtEl>
                                        <p:attrNameLst>
                                          <p:attrName>style.visibility</p:attrName>
                                        </p:attrNameLst>
                                      </p:cBhvr>
                                      <p:to>
                                        <p:strVal val="visible"/>
                                      </p:to>
                                    </p:set>
                                    <p:animEffect transition="in" filter="strips(downLeft)">
                                      <p:cBhvr>
                                        <p:cTn id="17" dur="500"/>
                                        <p:tgtEl>
                                          <p:spTgt spid="567299">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567299">
                                            <p:txEl>
                                              <p:pRg st="10" end="10"/>
                                            </p:txEl>
                                          </p:spTgt>
                                        </p:tgtEl>
                                        <p:attrNameLst>
                                          <p:attrName>style.visibility</p:attrName>
                                        </p:attrNameLst>
                                      </p:cBhvr>
                                      <p:to>
                                        <p:strVal val="visible"/>
                                      </p:to>
                                    </p:set>
                                    <p:animEffect transition="in" filter="strips(downLeft)">
                                      <p:cBhvr>
                                        <p:cTn id="22" dur="500"/>
                                        <p:tgtEl>
                                          <p:spTgt spid="5672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990600"/>
            <a:ext cx="8305800" cy="1128932"/>
          </a:xfrm>
          <a:ln>
            <a:miter lim="800000"/>
            <a:headEnd/>
            <a:tailEnd/>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Topical fluorides</a:t>
            </a:r>
            <a:endParaRPr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sz="half" idx="1"/>
          </p:nvPr>
        </p:nvSpPr>
        <p:spPr>
          <a:xfrm>
            <a:off x="1066800" y="1752600"/>
            <a:ext cx="7620000" cy="4114800"/>
          </a:xfrm>
        </p:spPr>
        <p:txBody>
          <a:bodyPr/>
          <a:lstStyle/>
          <a:p>
            <a:pPr eaLnBrk="1" hangingPunct="1"/>
            <a:r>
              <a:rPr lang="en-US" dirty="0" smtClean="0">
                <a:cs typeface="Andalus" pitchFamily="2" charset="-78"/>
              </a:rPr>
              <a:t>Ca</a:t>
            </a:r>
            <a:r>
              <a:rPr lang="en-US" sz="2800" baseline="-25000" dirty="0" smtClean="0">
                <a:cs typeface="Andalus" pitchFamily="2" charset="-78"/>
              </a:rPr>
              <a:t>10</a:t>
            </a:r>
            <a:r>
              <a:rPr lang="en-US" dirty="0" smtClean="0">
                <a:cs typeface="Andalus" pitchFamily="2" charset="-78"/>
              </a:rPr>
              <a:t>(PO4)</a:t>
            </a:r>
            <a:r>
              <a:rPr lang="en-US" baseline="-25000" dirty="0" smtClean="0">
                <a:cs typeface="Andalus" pitchFamily="2" charset="-78"/>
              </a:rPr>
              <a:t>2 </a:t>
            </a:r>
            <a:r>
              <a:rPr lang="en-US" dirty="0" smtClean="0">
                <a:cs typeface="Andalus" pitchFamily="2" charset="-78"/>
              </a:rPr>
              <a:t>+ 20F</a:t>
            </a:r>
            <a:r>
              <a:rPr lang="en-US" baseline="30000" dirty="0" smtClean="0">
                <a:cs typeface="Andalus" pitchFamily="2" charset="-78"/>
              </a:rPr>
              <a:t>- </a:t>
            </a:r>
            <a:r>
              <a:rPr lang="en-US" dirty="0" smtClean="0">
                <a:cs typeface="Andalus" pitchFamily="2" charset="-78"/>
              </a:rPr>
              <a:t>        10CaF</a:t>
            </a:r>
            <a:r>
              <a:rPr lang="en-US" baseline="-25000" dirty="0" smtClean="0">
                <a:cs typeface="Andalus" pitchFamily="2" charset="-78"/>
              </a:rPr>
              <a:t>2</a:t>
            </a:r>
            <a:r>
              <a:rPr lang="en-US" dirty="0" smtClean="0">
                <a:cs typeface="Andalus" pitchFamily="2" charset="-78"/>
              </a:rPr>
              <a:t>+6Po</a:t>
            </a:r>
            <a:r>
              <a:rPr lang="en-US" baseline="-25000" dirty="0" smtClean="0">
                <a:cs typeface="Andalus" pitchFamily="2" charset="-78"/>
              </a:rPr>
              <a:t>4</a:t>
            </a:r>
            <a:r>
              <a:rPr lang="en-US" baseline="30000" dirty="0" smtClean="0">
                <a:cs typeface="Andalus" pitchFamily="2" charset="-78"/>
              </a:rPr>
              <a:t>-</a:t>
            </a:r>
            <a:r>
              <a:rPr lang="en-US" dirty="0" smtClean="0">
                <a:cs typeface="Andalus" pitchFamily="2" charset="-78"/>
              </a:rPr>
              <a:t>+2OH</a:t>
            </a:r>
            <a:r>
              <a:rPr lang="en-US" baseline="30000" dirty="0" smtClean="0">
                <a:cs typeface="Andalus" pitchFamily="2" charset="-78"/>
              </a:rPr>
              <a:t>-</a:t>
            </a: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a:p>
            <a:pPr eaLnBrk="1" hangingPunct="1"/>
            <a:r>
              <a:rPr lang="en-US" sz="2800" dirty="0" smtClean="0">
                <a:cs typeface="Andalus" pitchFamily="2" charset="-78"/>
              </a:rPr>
              <a:t>CaF</a:t>
            </a:r>
            <a:r>
              <a:rPr lang="en-US" sz="2800" baseline="-25000" dirty="0" smtClean="0">
                <a:cs typeface="Andalus" pitchFamily="2" charset="-78"/>
              </a:rPr>
              <a:t>2 </a:t>
            </a:r>
            <a:r>
              <a:rPr lang="en-US" sz="2400" dirty="0" smtClean="0">
                <a:cs typeface="Andalus" pitchFamily="2" charset="-78"/>
              </a:rPr>
              <a:t>+ 2Ca</a:t>
            </a:r>
            <a:r>
              <a:rPr lang="en-US" sz="2400" baseline="-25000" dirty="0" smtClean="0">
                <a:cs typeface="Andalus" pitchFamily="2" charset="-78"/>
              </a:rPr>
              <a:t>5</a:t>
            </a:r>
            <a:r>
              <a:rPr lang="en-US" sz="2400" dirty="0" smtClean="0">
                <a:cs typeface="Andalus" pitchFamily="2" charset="-78"/>
              </a:rPr>
              <a:t>(PO4)</a:t>
            </a:r>
            <a:r>
              <a:rPr lang="en-US" sz="2400" baseline="-25000" dirty="0" smtClean="0">
                <a:cs typeface="Andalus" pitchFamily="2" charset="-78"/>
              </a:rPr>
              <a:t>3</a:t>
            </a:r>
            <a:r>
              <a:rPr lang="en-US" sz="2400" dirty="0" smtClean="0">
                <a:cs typeface="Andalus" pitchFamily="2" charset="-78"/>
              </a:rPr>
              <a:t>OH          2Ca</a:t>
            </a:r>
            <a:r>
              <a:rPr lang="en-US" sz="2400" baseline="-25000" dirty="0" smtClean="0">
                <a:cs typeface="Andalus" pitchFamily="2" charset="-78"/>
              </a:rPr>
              <a:t>5</a:t>
            </a:r>
            <a:r>
              <a:rPr lang="en-US" sz="2400" dirty="0" smtClean="0">
                <a:cs typeface="Andalus" pitchFamily="2" charset="-78"/>
              </a:rPr>
              <a:t>(PO4)</a:t>
            </a:r>
            <a:r>
              <a:rPr lang="en-US" sz="2400" baseline="-25000" dirty="0" smtClean="0">
                <a:cs typeface="Andalus" pitchFamily="2" charset="-78"/>
              </a:rPr>
              <a:t>3</a:t>
            </a:r>
            <a:r>
              <a:rPr lang="en-US" sz="2400" dirty="0" smtClean="0">
                <a:cs typeface="Andalus" pitchFamily="2" charset="-78"/>
              </a:rPr>
              <a:t>F +</a:t>
            </a:r>
            <a:r>
              <a:rPr lang="en-US" sz="2400" dirty="0" err="1" smtClean="0">
                <a:cs typeface="Andalus" pitchFamily="2" charset="-78"/>
              </a:rPr>
              <a:t>Ca</a:t>
            </a:r>
            <a:r>
              <a:rPr lang="en-US" sz="2400" dirty="0" smtClean="0">
                <a:cs typeface="Andalus" pitchFamily="2" charset="-78"/>
              </a:rPr>
              <a:t>(OH)2</a:t>
            </a:r>
          </a:p>
          <a:p>
            <a:pPr eaLnBrk="1" hangingPunct="1"/>
            <a:endParaRPr lang="en-US" baseline="30000" dirty="0" smtClean="0">
              <a:cs typeface="Andalus" pitchFamily="2" charset="-78"/>
            </a:endParaRPr>
          </a:p>
        </p:txBody>
      </p:sp>
      <p:sp>
        <p:nvSpPr>
          <p:cNvPr id="5" name="Rectangle 4"/>
          <p:cNvSpPr/>
          <p:nvPr/>
        </p:nvSpPr>
        <p:spPr>
          <a:xfrm>
            <a:off x="1812862" y="863025"/>
            <a:ext cx="5121338"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3200" b="1" cap="all" dirty="0">
                <a:ln w="0"/>
                <a:solidFill>
                  <a:srgbClr val="FFFFFF"/>
                </a:solidFill>
                <a:effectLst>
                  <a:glow rad="63500">
                    <a:schemeClr val="accent6">
                      <a:satMod val="175000"/>
                      <a:alpha val="40000"/>
                    </a:schemeClr>
                  </a:glow>
                  <a:reflection blurRad="12700" stA="50000" endPos="50000" dist="5000" dir="5400000" sy="-100000" rotWithShape="0"/>
                </a:effectLst>
              </a:rPr>
              <a:t>Mechanism of action</a:t>
            </a:r>
          </a:p>
        </p:txBody>
      </p:sp>
      <p:cxnSp>
        <p:nvCxnSpPr>
          <p:cNvPr id="7" name="Straight Arrow Connector 6"/>
          <p:cNvCxnSpPr/>
          <p:nvPr/>
        </p:nvCxnSpPr>
        <p:spPr>
          <a:xfrm>
            <a:off x="3962400" y="1981200"/>
            <a:ext cx="609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a:off x="4495800" y="3810000"/>
            <a:ext cx="609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37894" name="Picture 6" descr="G:\fkluoride\sodium-fluor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648200"/>
            <a:ext cx="22479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838200"/>
            <a:ext cx="8229600" cy="838200"/>
          </a:xfrm>
        </p:spPr>
        <p:txBody>
          <a:bodyPr/>
          <a:lstStyle/>
          <a:p>
            <a:pPr algn="ctr" eaLnBrk="1" hangingPunct="1"/>
            <a:r>
              <a:rPr lang="en-US" sz="3200" b="1" i="1" dirty="0" smtClean="0">
                <a:solidFill>
                  <a:srgbClr val="FFC000"/>
                </a:solidFill>
              </a:rPr>
              <a:t>Clinical efficacy</a:t>
            </a:r>
          </a:p>
        </p:txBody>
      </p:sp>
      <p:graphicFrame>
        <p:nvGraphicFramePr>
          <p:cNvPr id="568386" name="Group 66"/>
          <p:cNvGraphicFramePr>
            <a:graphicFrameLocks noGrp="1"/>
          </p:cNvGraphicFramePr>
          <p:nvPr/>
        </p:nvGraphicFramePr>
        <p:xfrm>
          <a:off x="609600" y="2112963"/>
          <a:ext cx="7543799" cy="4211692"/>
        </p:xfrm>
        <a:graphic>
          <a:graphicData uri="http://schemas.openxmlformats.org/drawingml/2006/table">
            <a:tbl>
              <a:tblPr/>
              <a:tblGrid>
                <a:gridCol w="1696110"/>
                <a:gridCol w="1168605"/>
                <a:gridCol w="1170160"/>
                <a:gridCol w="1268192"/>
                <a:gridCol w="1070572"/>
                <a:gridCol w="1170160"/>
              </a:tblGrid>
              <a:tr h="700976">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Author</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Year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Age group</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Duration of study</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DMFT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DMFS</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766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Galagan</a:t>
                      </a:r>
                      <a:r>
                        <a:rPr kumimoji="0" lang="en-US" sz="2400" b="0" i="0" u="none" strike="noStrike" cap="none" normalizeH="0" baseline="0" dirty="0" smtClean="0">
                          <a:ln>
                            <a:noFill/>
                          </a:ln>
                          <a:solidFill>
                            <a:srgbClr val="FF33CC"/>
                          </a:solidFill>
                          <a:effectLst/>
                          <a:latin typeface="Andalus" pitchFamily="18" charset="-78"/>
                          <a:cs typeface="Andalus" pitchFamily="18" charset="-78"/>
                        </a:rPr>
                        <a:t> &amp; Knutson</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1948</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7-15 yrs</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1 yr</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22%</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14%</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766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Howell</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1955</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8- 15 yrs</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1" i="0" u="none" strike="noStrike" cap="none" normalizeH="0" baseline="0" dirty="0" smtClean="0">
                        <a:ln>
                          <a:noFill/>
                        </a:ln>
                        <a:solidFill>
                          <a:schemeClr val="tx1"/>
                        </a:solidFill>
                        <a:effectLst/>
                        <a:latin typeface="Andalus" pitchFamily="18" charset="-78"/>
                        <a:cs typeface="Andalus" pitchFamily="18" charset="-78"/>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24%</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36%</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766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Harris</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1959</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6-11 yrs</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5 yrs</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33%</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766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Mercer &amp; </a:t>
                      </a: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Muhler</a:t>
                      </a: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1972</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6- 15 yrs</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1 yr</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29%</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Andalus" pitchFamily="18" charset="-78"/>
                          <a:cs typeface="Andalus" pitchFamily="18" charset="-78"/>
                        </a:rPr>
                        <a:t>27%</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38959" name="Picture 67" descr="j017263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04075" y="796925"/>
            <a:ext cx="1635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304800"/>
            <a:ext cx="7772400" cy="1143000"/>
          </a:xfrm>
        </p:spPr>
        <p:txBody>
          <a:bodyPr/>
          <a:lstStyle/>
          <a:p>
            <a:pPr algn="ctr" eaLnBrk="1" hangingPunct="1"/>
            <a:r>
              <a:rPr lang="en-US" sz="2800" b="1" dirty="0" smtClean="0">
                <a:solidFill>
                  <a:srgbClr val="CC0000"/>
                </a:solidFill>
                <a:latin typeface="Papyrus" pitchFamily="66" charset="0"/>
              </a:rPr>
              <a:t>STANNOUS FLUORIDE</a:t>
            </a:r>
          </a:p>
        </p:txBody>
      </p:sp>
      <p:sp>
        <p:nvSpPr>
          <p:cNvPr id="569347" name="Rectangle 3"/>
          <p:cNvSpPr>
            <a:spLocks noGrp="1" noChangeArrowheads="1"/>
          </p:cNvSpPr>
          <p:nvPr>
            <p:ph type="body" sz="half" idx="1"/>
          </p:nvPr>
        </p:nvSpPr>
        <p:spPr>
          <a:xfrm>
            <a:off x="228600" y="1676400"/>
            <a:ext cx="8077200" cy="4114800"/>
          </a:xfrm>
        </p:spPr>
        <p:txBody>
          <a:bodyPr/>
          <a:lstStyle/>
          <a:p>
            <a:pPr eaLnBrk="1" hangingPunct="1">
              <a:lnSpc>
                <a:spcPct val="90000"/>
              </a:lnSpc>
            </a:pPr>
            <a:r>
              <a:rPr lang="en-US" sz="2400" b="1" dirty="0" smtClean="0">
                <a:latin typeface="Andalus" pitchFamily="2" charset="-78"/>
                <a:cs typeface="Andalus" pitchFamily="2" charset="-78"/>
              </a:rPr>
              <a:t>Second topical fluoride agent to gain wide acceptance </a:t>
            </a:r>
            <a:r>
              <a:rPr lang="en-US" sz="2400" b="1" dirty="0" smtClean="0">
                <a:solidFill>
                  <a:srgbClr val="C00000"/>
                </a:solidFill>
                <a:latin typeface="Andalus" pitchFamily="2" charset="-78"/>
                <a:cs typeface="Andalus" pitchFamily="2" charset="-78"/>
              </a:rPr>
              <a:t>(</a:t>
            </a:r>
            <a:r>
              <a:rPr lang="en-US" sz="2400" b="1" dirty="0" err="1" smtClean="0">
                <a:solidFill>
                  <a:srgbClr val="C00000"/>
                </a:solidFill>
                <a:latin typeface="Andalus" pitchFamily="2" charset="-78"/>
                <a:cs typeface="Andalus" pitchFamily="2" charset="-78"/>
              </a:rPr>
              <a:t>Muhler</a:t>
            </a:r>
            <a:r>
              <a:rPr lang="en-US" sz="2400" b="1" dirty="0" smtClean="0">
                <a:solidFill>
                  <a:srgbClr val="C00000"/>
                </a:solidFill>
                <a:latin typeface="Andalus" pitchFamily="2" charset="-78"/>
                <a:cs typeface="Andalus" pitchFamily="2" charset="-78"/>
              </a:rPr>
              <a:t>, 1954)</a:t>
            </a:r>
          </a:p>
          <a:p>
            <a:pPr eaLnBrk="1" hangingPunct="1">
              <a:lnSpc>
                <a:spcPct val="90000"/>
              </a:lnSpc>
            </a:pPr>
            <a:r>
              <a:rPr lang="en-US" sz="2400" b="1" dirty="0" smtClean="0">
                <a:latin typeface="Andalus" pitchFamily="2" charset="-78"/>
                <a:cs typeface="Andalus" pitchFamily="2" charset="-78"/>
              </a:rPr>
              <a:t>Less acid soluble than sodium fluoride  </a:t>
            </a:r>
            <a:r>
              <a:rPr lang="en-US" sz="2400" b="1" dirty="0" smtClean="0">
                <a:solidFill>
                  <a:srgbClr val="C00000"/>
                </a:solidFill>
                <a:latin typeface="Andalus" pitchFamily="2" charset="-78"/>
                <a:cs typeface="Andalus" pitchFamily="2" charset="-78"/>
              </a:rPr>
              <a:t>(</a:t>
            </a:r>
            <a:r>
              <a:rPr lang="en-US" sz="2400" b="1" dirty="0" err="1" smtClean="0">
                <a:solidFill>
                  <a:srgbClr val="C00000"/>
                </a:solidFill>
                <a:latin typeface="Andalus" pitchFamily="2" charset="-78"/>
                <a:cs typeface="Andalus" pitchFamily="2" charset="-78"/>
              </a:rPr>
              <a:t>Muhlemann</a:t>
            </a:r>
            <a:r>
              <a:rPr lang="en-US" sz="2400" b="1" dirty="0" smtClean="0">
                <a:solidFill>
                  <a:srgbClr val="C00000"/>
                </a:solidFill>
                <a:latin typeface="Andalus" pitchFamily="2" charset="-78"/>
                <a:cs typeface="Andalus" pitchFamily="2" charset="-78"/>
              </a:rPr>
              <a:t>, 1957)</a:t>
            </a:r>
          </a:p>
          <a:p>
            <a:pPr eaLnBrk="1" hangingPunct="1">
              <a:lnSpc>
                <a:spcPct val="90000"/>
              </a:lnSpc>
            </a:pPr>
            <a:r>
              <a:rPr lang="en-US" sz="2400" b="1" dirty="0" smtClean="0">
                <a:latin typeface="Andalus" pitchFamily="2" charset="-78"/>
                <a:cs typeface="Andalus" pitchFamily="2" charset="-78"/>
              </a:rPr>
              <a:t>Method of preparation</a:t>
            </a:r>
          </a:p>
          <a:p>
            <a:pPr eaLnBrk="1" hangingPunct="1">
              <a:lnSpc>
                <a:spcPct val="90000"/>
              </a:lnSpc>
            </a:pPr>
            <a:endParaRPr lang="en-US" sz="2400" b="1" dirty="0" smtClean="0">
              <a:latin typeface="Andalus" pitchFamily="2" charset="-78"/>
              <a:cs typeface="Andalus" pitchFamily="2" charset="-78"/>
            </a:endParaRPr>
          </a:p>
          <a:p>
            <a:pPr eaLnBrk="1" hangingPunct="1">
              <a:lnSpc>
                <a:spcPct val="90000"/>
              </a:lnSpc>
            </a:pPr>
            <a:r>
              <a:rPr lang="en-US" sz="2400" b="1" dirty="0" smtClean="0">
                <a:latin typeface="Andalus" pitchFamily="2" charset="-78"/>
                <a:cs typeface="Andalus" pitchFamily="2" charset="-78"/>
              </a:rPr>
              <a:t>Technique</a:t>
            </a:r>
          </a:p>
          <a:p>
            <a:pPr eaLnBrk="1" hangingPunct="1">
              <a:lnSpc>
                <a:spcPct val="90000"/>
              </a:lnSpc>
              <a:buFont typeface="Wingdings" pitchFamily="2" charset="2"/>
              <a:buNone/>
            </a:pPr>
            <a:r>
              <a:rPr lang="en-US" sz="2400" dirty="0" smtClean="0">
                <a:latin typeface="Andalus" pitchFamily="2" charset="-78"/>
                <a:cs typeface="Andalus" pitchFamily="2" charset="-78"/>
              </a:rPr>
              <a:t>		</a:t>
            </a:r>
            <a:endParaRPr lang="en-US" sz="2000" dirty="0" smtClean="0">
              <a:latin typeface="Andalus" pitchFamily="2" charset="-78"/>
              <a:cs typeface="Andalus" pitchFamily="2" charset="-78"/>
            </a:endParaRPr>
          </a:p>
          <a:p>
            <a:pPr eaLnBrk="1" hangingPunct="1">
              <a:lnSpc>
                <a:spcPct val="90000"/>
              </a:lnSpc>
            </a:pPr>
            <a:r>
              <a:rPr lang="en-US" sz="2400" b="1" dirty="0" smtClean="0">
                <a:latin typeface="Andalus" pitchFamily="2" charset="-78"/>
                <a:cs typeface="Andalus" pitchFamily="2" charset="-78"/>
              </a:rPr>
              <a:t>No. of applications</a:t>
            </a:r>
          </a:p>
          <a:p>
            <a:pPr eaLnBrk="1" hangingPunct="1">
              <a:lnSpc>
                <a:spcPct val="90000"/>
              </a:lnSpc>
            </a:pPr>
            <a:endParaRPr lang="en-US" sz="2400" b="1" dirty="0" smtClean="0">
              <a:solidFill>
                <a:srgbClr val="FFFF00"/>
              </a:solidFill>
              <a:latin typeface="Andalus" pitchFamily="2" charset="-78"/>
              <a:cs typeface="Andalus" pitchFamily="2" charset="-78"/>
            </a:endParaRPr>
          </a:p>
        </p:txBody>
      </p:sp>
      <p:pic>
        <p:nvPicPr>
          <p:cNvPr id="39940" name="Picture 7" descr="j03372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157538"/>
            <a:ext cx="22098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Documents and Settings\user\Desktop\Picture2.png"/>
          <p:cNvPicPr>
            <a:picLocks noChangeAspect="1" noChangeArrowheads="1"/>
          </p:cNvPicPr>
          <p:nvPr/>
        </p:nvPicPr>
        <p:blipFill>
          <a:blip r:embed="rId3">
            <a:extLst>
              <a:ext uri="{28A0092B-C50C-407E-A947-70E740481C1C}">
                <a14:useLocalDpi xmlns:a14="http://schemas.microsoft.com/office/drawing/2010/main" val="0"/>
              </a:ext>
            </a:extLst>
          </a:blip>
          <a:srcRect l="32442" r="34271" b="13312"/>
          <a:stretch>
            <a:fillRect/>
          </a:stretch>
        </p:blipFill>
        <p:spPr bwMode="auto">
          <a:xfrm>
            <a:off x="4267200" y="4191000"/>
            <a:ext cx="2743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animEffect transition="in" filter="strips(downLeft)">
                                      <p:cBhvr>
                                        <p:cTn id="7" dur="500"/>
                                        <p:tgtEl>
                                          <p:spTgt spid="569347">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69347">
                                            <p:txEl>
                                              <p:pRg st="1" end="1"/>
                                            </p:txEl>
                                          </p:spTgt>
                                        </p:tgtEl>
                                        <p:attrNameLst>
                                          <p:attrName>style.visibility</p:attrName>
                                        </p:attrNameLst>
                                      </p:cBhvr>
                                      <p:to>
                                        <p:strVal val="visible"/>
                                      </p:to>
                                    </p:set>
                                    <p:animEffect transition="in" filter="strips(downLeft)">
                                      <p:cBhvr>
                                        <p:cTn id="10" dur="500"/>
                                        <p:tgtEl>
                                          <p:spTgt spid="5693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569347">
                                            <p:txEl>
                                              <p:pRg st="2" end="2"/>
                                            </p:txEl>
                                          </p:spTgt>
                                        </p:tgtEl>
                                        <p:attrNameLst>
                                          <p:attrName>style.visibility</p:attrName>
                                        </p:attrNameLst>
                                      </p:cBhvr>
                                      <p:to>
                                        <p:strVal val="visible"/>
                                      </p:to>
                                    </p:set>
                                    <p:animEffect transition="in" filter="strips(downLeft)">
                                      <p:cBhvr>
                                        <p:cTn id="15" dur="500"/>
                                        <p:tgtEl>
                                          <p:spTgt spid="56934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569347">
                                            <p:txEl>
                                              <p:pRg st="4" end="4"/>
                                            </p:txEl>
                                          </p:spTgt>
                                        </p:tgtEl>
                                        <p:attrNameLst>
                                          <p:attrName>style.visibility</p:attrName>
                                        </p:attrNameLst>
                                      </p:cBhvr>
                                      <p:to>
                                        <p:strVal val="visible"/>
                                      </p:to>
                                    </p:set>
                                    <p:animEffect transition="in" filter="strips(downLeft)">
                                      <p:cBhvr>
                                        <p:cTn id="20" dur="500"/>
                                        <p:tgtEl>
                                          <p:spTgt spid="56934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569347">
                                            <p:txEl>
                                              <p:pRg st="6" end="6"/>
                                            </p:txEl>
                                          </p:spTgt>
                                        </p:tgtEl>
                                        <p:attrNameLst>
                                          <p:attrName>style.visibility</p:attrName>
                                        </p:attrNameLst>
                                      </p:cBhvr>
                                      <p:to>
                                        <p:strVal val="visible"/>
                                      </p:to>
                                    </p:set>
                                    <p:animEffect transition="in" filter="strips(downRight)">
                                      <p:cBhvr>
                                        <p:cTn id="25" dur="500"/>
                                        <p:tgtEl>
                                          <p:spTgt spid="569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r>
              <a:rPr lang="en-US" dirty="0" smtClean="0"/>
              <a:t>0.4% SnF2 in a methyl cellulose and </a:t>
            </a:r>
            <a:r>
              <a:rPr lang="en-US" dirty="0" err="1" smtClean="0"/>
              <a:t>glycerine</a:t>
            </a:r>
            <a:r>
              <a:rPr lang="en-US" dirty="0" smtClean="0"/>
              <a:t> base.</a:t>
            </a:r>
          </a:p>
          <a:p>
            <a:endParaRPr lang="en-US" dirty="0" smtClean="0"/>
          </a:p>
          <a:p>
            <a:r>
              <a:rPr lang="en-US" dirty="0" smtClean="0"/>
              <a:t>Remain stable for 15months.</a:t>
            </a:r>
          </a:p>
        </p:txBody>
      </p:sp>
      <p:sp>
        <p:nvSpPr>
          <p:cNvPr id="40963" name="Rectangle 2"/>
          <p:cNvSpPr>
            <a:spLocks noGrp="1" noChangeArrowheads="1"/>
          </p:cNvSpPr>
          <p:nvPr>
            <p:ph type="title"/>
          </p:nvPr>
        </p:nvSpPr>
        <p:spPr/>
        <p:txBody>
          <a:bodyPr/>
          <a:lstStyle/>
          <a:p>
            <a:pPr algn="ctr" eaLnBrk="1" hangingPunct="1"/>
            <a:r>
              <a:rPr lang="en-US" sz="2800" b="1" dirty="0" smtClean="0">
                <a:solidFill>
                  <a:srgbClr val="CC0000"/>
                </a:solidFill>
                <a:latin typeface="Papyrus" pitchFamily="66" charset="0"/>
              </a:rPr>
              <a:t>STANNOUS FLUORIDE GEL</a:t>
            </a:r>
          </a:p>
        </p:txBody>
      </p:sp>
      <p:pic>
        <p:nvPicPr>
          <p:cNvPr id="40964" name="Picture 4" descr="G:\fkluoride\gwANyd0NwiAQAOCLKziGKUf5uaPu4XNDhQDGtiTFRBfpIM7jMPbxy6cu398OO9zOJ8jRP1se_RLGKfpX-0BurV4RQ-mlElteay1LEvd1xjL7FLdjkBUyoZXIrBVNlowz2vSsrDms2BnSREE77cgSdyTl2w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86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G:\fkluoride\452-0495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833735"/>
            <a:ext cx="518160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2400" b="1" cap="all" dirty="0">
                <a:ln w="0"/>
                <a:solidFill>
                  <a:srgbClr val="FF9933"/>
                </a:solidFill>
                <a:effectLst>
                  <a:glow rad="63500">
                    <a:schemeClr val="accent6">
                      <a:satMod val="175000"/>
                      <a:alpha val="40000"/>
                    </a:schemeClr>
                  </a:glow>
                  <a:reflection blurRad="12700" stA="50000" endPos="50000" dist="5000" dir="5400000" sy="-100000" rotWithShape="0"/>
                </a:effectLst>
              </a:rPr>
              <a:t>Mechanism of action</a:t>
            </a:r>
          </a:p>
        </p:txBody>
      </p:sp>
      <p:sp>
        <p:nvSpPr>
          <p:cNvPr id="50179" name="Text Placeholder 2"/>
          <p:cNvSpPr>
            <a:spLocks noGrp="1"/>
          </p:cNvSpPr>
          <p:nvPr>
            <p:ph type="body" sz="half" idx="1"/>
          </p:nvPr>
        </p:nvSpPr>
        <p:spPr>
          <a:xfrm>
            <a:off x="1066800" y="1752600"/>
            <a:ext cx="7620000" cy="4114800"/>
          </a:xfrm>
        </p:spPr>
        <p:txBody>
          <a:bodyPr>
            <a:normAutofit/>
          </a:bodyPr>
          <a:lstStyle/>
          <a:p>
            <a:pPr marL="274320" indent="-274320" eaLnBrk="1" fontAlgn="auto" hangingPunct="1">
              <a:spcAft>
                <a:spcPts val="0"/>
              </a:spcAft>
              <a:buClr>
                <a:schemeClr val="accent3"/>
              </a:buClr>
              <a:buFont typeface="Wingdings 2"/>
              <a:buChar char=""/>
              <a:defRPr/>
            </a:pPr>
            <a:r>
              <a:rPr lang="en-US" b="1" dirty="0" smtClean="0">
                <a:solidFill>
                  <a:schemeClr val="accent5">
                    <a:lumMod val="75000"/>
                  </a:schemeClr>
                </a:solidFill>
                <a:cs typeface="Andalus" pitchFamily="2" charset="-78"/>
              </a:rPr>
              <a:t>At Low </a:t>
            </a:r>
            <a:r>
              <a:rPr lang="en-US" b="1" dirty="0" err="1" smtClean="0">
                <a:solidFill>
                  <a:schemeClr val="accent5">
                    <a:lumMod val="75000"/>
                  </a:schemeClr>
                </a:solidFill>
                <a:cs typeface="Andalus" pitchFamily="2" charset="-78"/>
              </a:rPr>
              <a:t>conc</a:t>
            </a:r>
            <a:r>
              <a:rPr lang="en-US" dirty="0" smtClean="0">
                <a:solidFill>
                  <a:schemeClr val="accent5">
                    <a:lumMod val="75000"/>
                  </a:schemeClr>
                </a:solidFill>
                <a:cs typeface="Andalus" pitchFamily="2" charset="-78"/>
              </a:rPr>
              <a:t>:</a:t>
            </a:r>
          </a:p>
          <a:p>
            <a:pPr marL="274320" indent="-274320" eaLnBrk="1" fontAlgn="auto" hangingPunct="1">
              <a:spcAft>
                <a:spcPts val="0"/>
              </a:spcAft>
              <a:buClr>
                <a:schemeClr val="accent3"/>
              </a:buClr>
              <a:buFont typeface="Wingdings 2"/>
              <a:buChar char=""/>
              <a:defRPr/>
            </a:pPr>
            <a:r>
              <a:rPr lang="en-US" sz="2800" dirty="0" smtClean="0">
                <a:cs typeface="Andalus" pitchFamily="2" charset="-78"/>
              </a:rPr>
              <a:t>Ca</a:t>
            </a:r>
            <a:r>
              <a:rPr lang="en-US" sz="2800" baseline="-25000" dirty="0" smtClean="0">
                <a:cs typeface="Andalus" pitchFamily="2" charset="-78"/>
              </a:rPr>
              <a:t>5</a:t>
            </a:r>
            <a:r>
              <a:rPr lang="en-US" sz="2800" dirty="0" smtClean="0">
                <a:cs typeface="Andalus" pitchFamily="2" charset="-78"/>
              </a:rPr>
              <a:t>(PO4)</a:t>
            </a:r>
            <a:r>
              <a:rPr lang="en-US" sz="2800" baseline="-25000" dirty="0" smtClean="0">
                <a:cs typeface="Andalus" pitchFamily="2" charset="-78"/>
              </a:rPr>
              <a:t>3</a:t>
            </a:r>
            <a:r>
              <a:rPr lang="en-US" sz="2800" dirty="0" smtClean="0">
                <a:cs typeface="Andalus" pitchFamily="2" charset="-78"/>
              </a:rPr>
              <a:t>OH </a:t>
            </a:r>
            <a:r>
              <a:rPr lang="en-US" baseline="-25000" dirty="0" smtClean="0">
                <a:cs typeface="Andalus" pitchFamily="2" charset="-78"/>
              </a:rPr>
              <a:t> </a:t>
            </a:r>
            <a:r>
              <a:rPr lang="en-US" dirty="0" smtClean="0">
                <a:cs typeface="Andalus" pitchFamily="2" charset="-78"/>
              </a:rPr>
              <a:t>+ 2SnF2</a:t>
            </a:r>
            <a:r>
              <a:rPr lang="en-US" baseline="30000" dirty="0" smtClean="0">
                <a:cs typeface="Andalus" pitchFamily="2" charset="-78"/>
              </a:rPr>
              <a:t> </a:t>
            </a:r>
            <a:r>
              <a:rPr lang="en-US" dirty="0" smtClean="0">
                <a:cs typeface="Andalus" pitchFamily="2" charset="-78"/>
              </a:rPr>
              <a:t>        CaF</a:t>
            </a:r>
            <a:r>
              <a:rPr lang="en-US" baseline="-25000" dirty="0" smtClean="0">
                <a:cs typeface="Andalus" pitchFamily="2" charset="-78"/>
              </a:rPr>
              <a:t>2</a:t>
            </a:r>
            <a:r>
              <a:rPr lang="en-US" dirty="0" smtClean="0">
                <a:cs typeface="Andalus" pitchFamily="2" charset="-78"/>
              </a:rPr>
              <a:t>+Sn2(OH)PO4+Ca3(PO4)</a:t>
            </a:r>
          </a:p>
          <a:p>
            <a:pPr marL="274320" indent="-274320" eaLnBrk="1" fontAlgn="auto" hangingPunct="1">
              <a:spcAft>
                <a:spcPts val="0"/>
              </a:spcAft>
              <a:buClr>
                <a:schemeClr val="accent3"/>
              </a:buClr>
              <a:buFont typeface="Wingdings 2"/>
              <a:buChar char=""/>
              <a:defRPr/>
            </a:pPr>
            <a:endParaRPr lang="en-US" baseline="30000" dirty="0" smtClean="0">
              <a:cs typeface="Andalus" pitchFamily="2" charset="-78"/>
            </a:endParaRPr>
          </a:p>
          <a:p>
            <a:pPr marL="274320" indent="-274320" eaLnBrk="1" fontAlgn="auto" hangingPunct="1">
              <a:spcAft>
                <a:spcPts val="0"/>
              </a:spcAft>
              <a:buClr>
                <a:schemeClr val="accent3"/>
              </a:buClr>
              <a:buFont typeface="Wingdings 2"/>
              <a:buChar char=""/>
              <a:defRPr/>
            </a:pPr>
            <a:r>
              <a:rPr lang="en-US" dirty="0" smtClean="0">
                <a:solidFill>
                  <a:schemeClr val="accent5">
                    <a:lumMod val="75000"/>
                  </a:schemeClr>
                </a:solidFill>
                <a:cs typeface="Andalus" pitchFamily="2" charset="-78"/>
              </a:rPr>
              <a:t>At high </a:t>
            </a:r>
            <a:r>
              <a:rPr lang="en-US" dirty="0" err="1" smtClean="0">
                <a:solidFill>
                  <a:schemeClr val="accent5">
                    <a:lumMod val="75000"/>
                  </a:schemeClr>
                </a:solidFill>
                <a:cs typeface="Andalus" pitchFamily="2" charset="-78"/>
              </a:rPr>
              <a:t>conc</a:t>
            </a:r>
            <a:r>
              <a:rPr lang="en-US" dirty="0" smtClean="0">
                <a:solidFill>
                  <a:schemeClr val="accent5">
                    <a:lumMod val="75000"/>
                  </a:schemeClr>
                </a:solidFill>
                <a:cs typeface="Andalus" pitchFamily="2" charset="-78"/>
              </a:rPr>
              <a:t>:</a:t>
            </a:r>
          </a:p>
          <a:p>
            <a:pPr marL="274320" indent="-274320" eaLnBrk="1" fontAlgn="auto" hangingPunct="1">
              <a:spcAft>
                <a:spcPts val="0"/>
              </a:spcAft>
              <a:buClr>
                <a:schemeClr val="accent3"/>
              </a:buClr>
              <a:buFont typeface="Wingdings 2"/>
              <a:buChar char=""/>
              <a:defRPr/>
            </a:pPr>
            <a:r>
              <a:rPr lang="en-US" sz="2400" dirty="0" smtClean="0">
                <a:cs typeface="Andalus" pitchFamily="2" charset="-78"/>
              </a:rPr>
              <a:t>Ca</a:t>
            </a:r>
            <a:r>
              <a:rPr lang="en-US" sz="2400" baseline="-25000" dirty="0" smtClean="0">
                <a:cs typeface="Andalus" pitchFamily="2" charset="-78"/>
              </a:rPr>
              <a:t>5</a:t>
            </a:r>
            <a:r>
              <a:rPr lang="en-US" sz="2400" dirty="0" smtClean="0">
                <a:cs typeface="Andalus" pitchFamily="2" charset="-78"/>
              </a:rPr>
              <a:t>(PO4)</a:t>
            </a:r>
            <a:r>
              <a:rPr lang="en-US" sz="2400" baseline="-25000" dirty="0" smtClean="0">
                <a:cs typeface="Andalus" pitchFamily="2" charset="-78"/>
              </a:rPr>
              <a:t>3</a:t>
            </a:r>
            <a:r>
              <a:rPr lang="en-US" sz="2400" dirty="0" smtClean="0">
                <a:cs typeface="Andalus" pitchFamily="2" charset="-78"/>
              </a:rPr>
              <a:t>OH </a:t>
            </a:r>
            <a:r>
              <a:rPr lang="en-US" baseline="-25000" dirty="0" smtClean="0">
                <a:cs typeface="Andalus" pitchFamily="2" charset="-78"/>
              </a:rPr>
              <a:t> </a:t>
            </a:r>
            <a:r>
              <a:rPr lang="en-US" dirty="0" smtClean="0">
                <a:cs typeface="Andalus" pitchFamily="2" charset="-78"/>
              </a:rPr>
              <a:t>+ 16SnF2          CaF2+ 2 Sn3F3PO4+ Sn2(OH)PO4+ 4 CaF2(SnF3)2</a:t>
            </a:r>
          </a:p>
          <a:p>
            <a:pPr marL="274320" indent="-274320" eaLnBrk="1" fontAlgn="auto" hangingPunct="1">
              <a:spcAft>
                <a:spcPts val="0"/>
              </a:spcAft>
              <a:buClr>
                <a:schemeClr val="accent3"/>
              </a:buClr>
              <a:buFont typeface="Wingdings 2"/>
              <a:buChar char=""/>
              <a:defRPr/>
            </a:pPr>
            <a:r>
              <a:rPr lang="en-US" sz="2800" dirty="0" smtClean="0">
                <a:cs typeface="Andalus" pitchFamily="2" charset="-78"/>
              </a:rPr>
              <a:t>2Ca</a:t>
            </a:r>
            <a:r>
              <a:rPr lang="en-US" sz="2800" baseline="-25000" dirty="0" smtClean="0">
                <a:cs typeface="Andalus" pitchFamily="2" charset="-78"/>
              </a:rPr>
              <a:t>5</a:t>
            </a:r>
            <a:r>
              <a:rPr lang="en-US" sz="2800" dirty="0" smtClean="0">
                <a:cs typeface="Andalus" pitchFamily="2" charset="-78"/>
              </a:rPr>
              <a:t>(PO4)</a:t>
            </a:r>
            <a:r>
              <a:rPr lang="en-US" sz="2800" baseline="-25000" dirty="0" smtClean="0">
                <a:cs typeface="Andalus" pitchFamily="2" charset="-78"/>
              </a:rPr>
              <a:t>3</a:t>
            </a:r>
            <a:r>
              <a:rPr lang="en-US" sz="2800" dirty="0" smtClean="0">
                <a:cs typeface="Andalus" pitchFamily="2" charset="-78"/>
              </a:rPr>
              <a:t>OH+CaF2           2Ca5(PO4)3F+ Ca(OH)2</a:t>
            </a:r>
            <a:endParaRPr lang="en-US"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baseline="30000"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baseline="30000"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baseline="30000"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baseline="30000" dirty="0" smtClean="0">
              <a:cs typeface="Andalus" pitchFamily="2" charset="-78"/>
            </a:endParaRPr>
          </a:p>
          <a:p>
            <a:pPr marL="274320" indent="-274320" eaLnBrk="1" fontAlgn="auto" hangingPunct="1">
              <a:spcAft>
                <a:spcPts val="0"/>
              </a:spcAft>
              <a:buClr>
                <a:schemeClr val="accent3"/>
              </a:buClr>
              <a:buFont typeface="Wingdings 2"/>
              <a:buChar char=""/>
              <a:defRPr/>
            </a:pPr>
            <a:endParaRPr lang="en-US" baseline="30000" dirty="0" smtClean="0">
              <a:cs typeface="Andalus" pitchFamily="2" charset="-78"/>
            </a:endParaRPr>
          </a:p>
        </p:txBody>
      </p:sp>
      <p:cxnSp>
        <p:nvCxnSpPr>
          <p:cNvPr id="7" name="Straight Arrow Connector 6"/>
          <p:cNvCxnSpPr/>
          <p:nvPr/>
        </p:nvCxnSpPr>
        <p:spPr>
          <a:xfrm>
            <a:off x="4953000" y="2514600"/>
            <a:ext cx="6858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8200" y="4191000"/>
            <a:ext cx="6858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5105400"/>
            <a:ext cx="6858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1991" name="Picture 7" descr="G:\fkluoride\gwANyd0NwiAQAOCLKziGKUf5uaPu4XNDhQDGtiTFRBfpIM7jMPbxy6cu398OO9zOJ8jRP1se_RLGKfpX-0BurV4RQ-mlElteay1LEvd1xjL7FLdjkBUyoZXIrBVNlowz2vSsrDms2BnSREE77cgSdyTl2w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685800"/>
            <a:ext cx="6705600" cy="533400"/>
          </a:xfrm>
        </p:spPr>
        <p:txBody>
          <a:bodyPr/>
          <a:lstStyle/>
          <a:p>
            <a:pPr algn="ctr" eaLnBrk="1" hangingPunct="1"/>
            <a:r>
              <a:rPr lang="en-US" sz="2800" b="1" dirty="0" smtClean="0">
                <a:solidFill>
                  <a:srgbClr val="FFC000"/>
                </a:solidFill>
              </a:rPr>
              <a:t>Clinical efficacy</a:t>
            </a:r>
          </a:p>
        </p:txBody>
      </p:sp>
      <p:graphicFrame>
        <p:nvGraphicFramePr>
          <p:cNvPr id="570421" name="Group 53"/>
          <p:cNvGraphicFramePr>
            <a:graphicFrameLocks noGrp="1"/>
          </p:cNvGraphicFramePr>
          <p:nvPr/>
        </p:nvGraphicFramePr>
        <p:xfrm>
          <a:off x="762000" y="1600200"/>
          <a:ext cx="7391400" cy="5000862"/>
        </p:xfrm>
        <a:graphic>
          <a:graphicData uri="http://schemas.openxmlformats.org/drawingml/2006/table">
            <a:tbl>
              <a:tblPr/>
              <a:tblGrid>
                <a:gridCol w="1231900"/>
                <a:gridCol w="1231900"/>
                <a:gridCol w="1231900"/>
                <a:gridCol w="1231900"/>
                <a:gridCol w="1231900"/>
                <a:gridCol w="1231900"/>
              </a:tblGrid>
              <a:tr h="106668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Author</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Year </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Age group</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Duration of study</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1" i="0" u="none" strike="noStrike" cap="none" normalizeH="0" baseline="0" dirty="0" smtClean="0">
                        <a:ln>
                          <a:noFill/>
                        </a:ln>
                        <a:solidFill>
                          <a:srgbClr val="FF9933"/>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DMFT</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DMFS</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498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Law</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(1961)</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1" i="0" u="none" strike="noStrike" cap="none" normalizeH="0" baseline="0" dirty="0" smtClean="0">
                        <a:ln>
                          <a:noFill/>
                        </a:ln>
                        <a:solidFill>
                          <a:srgbClr val="FF33CC"/>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7- 13 years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1 year</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19%</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24%</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3476">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rgbClr val="FF33CC"/>
                          </a:solidFill>
                          <a:effectLst/>
                          <a:latin typeface="Arial" charset="0"/>
                        </a:rPr>
                        <a:t>Harris</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(1963)</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1" i="0" u="none" strike="noStrike" cap="none" normalizeH="0" baseline="0" dirty="0" smtClean="0">
                        <a:ln>
                          <a:noFill/>
                        </a:ln>
                        <a:solidFill>
                          <a:srgbClr val="FF33CC"/>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7- 12 yrs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3 yrs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23%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498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rgbClr val="FF33CC"/>
                          </a:solidFill>
                          <a:effectLst/>
                          <a:latin typeface="Arial" charset="0"/>
                        </a:rPr>
                        <a:t>Cons</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(1970)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6- 11 yrs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3 yrs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8%</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10499">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rgbClr val="FF33CC"/>
                          </a:solidFill>
                          <a:effectLst/>
                          <a:latin typeface="Arial" charset="0"/>
                        </a:rPr>
                        <a:t>Mercer and Muhler (1972)</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(1972)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 6- 15 yrs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1 yr</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2 yrs</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57%</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55%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57%</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57%</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43055" name="Picture 54" descr="j033696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97763" y="334963"/>
            <a:ext cx="11890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5" name="Rectangle 3"/>
          <p:cNvSpPr>
            <a:spLocks noGrp="1" noChangeArrowheads="1"/>
          </p:cNvSpPr>
          <p:nvPr>
            <p:ph type="body" sz="half" idx="1"/>
          </p:nvPr>
        </p:nvSpPr>
        <p:spPr>
          <a:xfrm>
            <a:off x="990600" y="762000"/>
            <a:ext cx="7696200" cy="4114800"/>
          </a:xfrm>
        </p:spPr>
        <p:txBody>
          <a:bodyPr>
            <a:normAutofit fontScale="92500" lnSpcReduction="10000"/>
          </a:bodyPr>
          <a:lstStyle/>
          <a:p>
            <a:pPr marL="609600" indent="-609600" eaLnBrk="1" fontAlgn="auto" hangingPunct="1">
              <a:lnSpc>
                <a:spcPct val="90000"/>
              </a:lnSpc>
              <a:spcAft>
                <a:spcPts val="0"/>
              </a:spcAft>
              <a:buClr>
                <a:schemeClr val="accent3"/>
              </a:buClr>
              <a:buFont typeface="Wingdings 2"/>
              <a:buChar char=""/>
              <a:defRPr/>
            </a:pPr>
            <a:r>
              <a:rPr lang="en-US" b="1" dirty="0">
                <a:solidFill>
                  <a:srgbClr val="FFC000"/>
                </a:solidFill>
                <a:latin typeface="Andalus" pitchFamily="18" charset="-78"/>
                <a:cs typeface="Andalus" pitchFamily="18" charset="-78"/>
              </a:rPr>
              <a:t>Clinical considerations</a:t>
            </a:r>
          </a:p>
          <a:p>
            <a:pPr marL="609600" indent="-609600" eaLnBrk="1" fontAlgn="auto" hangingPunct="1">
              <a:lnSpc>
                <a:spcPct val="90000"/>
              </a:lnSpc>
              <a:spcAft>
                <a:spcPts val="0"/>
              </a:spcAft>
              <a:buClr>
                <a:schemeClr val="accent3"/>
              </a:buClr>
              <a:buFont typeface="Wingdings" pitchFamily="2" charset="2"/>
              <a:buNone/>
              <a:defRPr/>
            </a:pPr>
            <a:r>
              <a:rPr lang="en-US" sz="2800" dirty="0">
                <a:latin typeface="Andalus" pitchFamily="18" charset="-78"/>
                <a:cs typeface="Andalus" pitchFamily="18" charset="-78"/>
              </a:rPr>
              <a:t>	</a:t>
            </a:r>
            <a:r>
              <a:rPr lang="en-US" sz="2400" b="1" dirty="0">
                <a:latin typeface="Andalus" pitchFamily="18" charset="-78"/>
                <a:cs typeface="Andalus" pitchFamily="18" charset="-78"/>
              </a:rPr>
              <a:t>causes reversal of carious lesions </a:t>
            </a:r>
            <a:r>
              <a:rPr lang="en-US" sz="2400" b="1" dirty="0">
                <a:solidFill>
                  <a:srgbClr val="FF33CC"/>
                </a:solidFill>
                <a:latin typeface="Andalus" pitchFamily="18" charset="-78"/>
                <a:cs typeface="Andalus" pitchFamily="18" charset="-78"/>
              </a:rPr>
              <a:t>(</a:t>
            </a:r>
            <a:r>
              <a:rPr lang="en-US" sz="2400" b="1" dirty="0" err="1">
                <a:solidFill>
                  <a:srgbClr val="FF33CC"/>
                </a:solidFill>
                <a:latin typeface="Andalus" pitchFamily="18" charset="-78"/>
                <a:cs typeface="Andalus" pitchFamily="18" charset="-78"/>
              </a:rPr>
              <a:t>Lobene</a:t>
            </a:r>
            <a:r>
              <a:rPr lang="en-US" sz="2400" b="1" dirty="0">
                <a:solidFill>
                  <a:srgbClr val="FF33CC"/>
                </a:solidFill>
                <a:latin typeface="Andalus" pitchFamily="18" charset="-78"/>
                <a:cs typeface="Andalus" pitchFamily="18" charset="-78"/>
              </a:rPr>
              <a:t>, 1966)- </a:t>
            </a:r>
            <a:r>
              <a:rPr lang="en-US" sz="2400" b="1" dirty="0">
                <a:latin typeface="Andalus" pitchFamily="18" charset="-78"/>
                <a:cs typeface="Andalus" pitchFamily="18" charset="-78"/>
              </a:rPr>
              <a:t>increase in </a:t>
            </a:r>
            <a:r>
              <a:rPr lang="en-US" sz="2400" b="1" dirty="0" err="1">
                <a:latin typeface="Andalus" pitchFamily="18" charset="-78"/>
                <a:cs typeface="Andalus" pitchFamily="18" charset="-78"/>
              </a:rPr>
              <a:t>radiodensity</a:t>
            </a:r>
            <a:endParaRPr lang="en-US" sz="2400" b="1" dirty="0">
              <a:latin typeface="Andalus" pitchFamily="18" charset="-78"/>
              <a:cs typeface="Andalus" pitchFamily="18" charset="-78"/>
            </a:endParaRPr>
          </a:p>
          <a:p>
            <a:pPr marL="609600" indent="-609600" eaLnBrk="1" fontAlgn="auto" hangingPunct="1">
              <a:lnSpc>
                <a:spcPct val="90000"/>
              </a:lnSpc>
              <a:spcAft>
                <a:spcPts val="0"/>
              </a:spcAft>
              <a:buClr>
                <a:schemeClr val="accent3"/>
              </a:buClr>
              <a:buFont typeface="Wingdings" pitchFamily="2" charset="2"/>
              <a:buNone/>
              <a:defRPr/>
            </a:pPr>
            <a:endParaRPr lang="en-US" sz="2400" b="1" dirty="0">
              <a:solidFill>
                <a:srgbClr val="FFCCFF"/>
              </a:solidFill>
              <a:latin typeface="Andalus" pitchFamily="18" charset="-78"/>
              <a:cs typeface="Andalus" pitchFamily="18" charset="-78"/>
            </a:endParaRPr>
          </a:p>
          <a:p>
            <a:pPr marL="609600" indent="-609600" eaLnBrk="1" fontAlgn="auto" hangingPunct="1">
              <a:lnSpc>
                <a:spcPct val="90000"/>
              </a:lnSpc>
              <a:spcAft>
                <a:spcPts val="0"/>
              </a:spcAft>
              <a:buClr>
                <a:schemeClr val="accent3"/>
              </a:buClr>
              <a:buFont typeface="Wingdings" pitchFamily="2" charset="2"/>
              <a:buNone/>
              <a:defRPr/>
            </a:pPr>
            <a:r>
              <a:rPr lang="en-US" sz="2800" dirty="0">
                <a:latin typeface="Andalus" pitchFamily="18" charset="-78"/>
                <a:cs typeface="Andalus" pitchFamily="18" charset="-78"/>
              </a:rPr>
              <a:t>	</a:t>
            </a:r>
            <a:r>
              <a:rPr lang="en-US" sz="2800" b="1" dirty="0">
                <a:solidFill>
                  <a:schemeClr val="accent1"/>
                </a:solidFill>
                <a:latin typeface="Andalus" pitchFamily="18" charset="-78"/>
                <a:cs typeface="Andalus" pitchFamily="18" charset="-78"/>
              </a:rPr>
              <a:t>Advantage</a:t>
            </a:r>
          </a:p>
          <a:p>
            <a:pPr marL="609600" indent="-609600" eaLnBrk="1" fontAlgn="auto" hangingPunct="1">
              <a:lnSpc>
                <a:spcPct val="90000"/>
              </a:lnSpc>
              <a:spcAft>
                <a:spcPts val="0"/>
              </a:spcAft>
              <a:buClr>
                <a:schemeClr val="accent3"/>
              </a:buClr>
              <a:buFont typeface="Wingdings" pitchFamily="2" charset="2"/>
              <a:buNone/>
              <a:defRPr/>
            </a:pPr>
            <a:endParaRPr lang="en-US" sz="2800" b="1" dirty="0">
              <a:solidFill>
                <a:schemeClr val="accent1"/>
              </a:solidFill>
              <a:latin typeface="Andalus" pitchFamily="18" charset="-78"/>
              <a:cs typeface="Andalus" pitchFamily="18" charset="-78"/>
            </a:endParaRPr>
          </a:p>
          <a:p>
            <a:pPr marL="609600" indent="-609600" eaLnBrk="1" fontAlgn="auto" hangingPunct="1">
              <a:lnSpc>
                <a:spcPct val="90000"/>
              </a:lnSpc>
              <a:spcAft>
                <a:spcPts val="0"/>
              </a:spcAft>
              <a:buClr>
                <a:schemeClr val="accent3"/>
              </a:buClr>
              <a:buFont typeface="Wingdings" pitchFamily="2" charset="2"/>
              <a:buNone/>
              <a:defRPr/>
            </a:pPr>
            <a:r>
              <a:rPr lang="en-US" sz="2800" b="1" dirty="0">
                <a:solidFill>
                  <a:schemeClr val="accent1"/>
                </a:solidFill>
                <a:latin typeface="Andalus" pitchFamily="18" charset="-78"/>
                <a:cs typeface="Andalus" pitchFamily="18" charset="-78"/>
              </a:rPr>
              <a:t>	Disadvantages</a:t>
            </a:r>
          </a:p>
          <a:p>
            <a:pPr marL="2209800" lvl="4" indent="-381000" eaLnBrk="1" fontAlgn="auto" hangingPunct="1">
              <a:lnSpc>
                <a:spcPct val="90000"/>
              </a:lnSpc>
              <a:spcBef>
                <a:spcPts val="340"/>
              </a:spcBef>
              <a:spcAft>
                <a:spcPts val="0"/>
              </a:spcAft>
              <a:buClr>
                <a:schemeClr val="accent2">
                  <a:shade val="75000"/>
                </a:schemeClr>
              </a:buClr>
              <a:buFont typeface="Wingdings" pitchFamily="2" charset="2"/>
              <a:buNone/>
              <a:defRPr/>
            </a:pPr>
            <a:r>
              <a:rPr lang="en-US" sz="2400" b="1" dirty="0">
                <a:latin typeface="Andalus" pitchFamily="18" charset="-78"/>
                <a:cs typeface="Andalus" pitchFamily="18" charset="-78"/>
              </a:rPr>
              <a:t>Freshly prepared</a:t>
            </a:r>
          </a:p>
          <a:p>
            <a:pPr marL="2209800" lvl="4" indent="-381000" eaLnBrk="1" fontAlgn="auto" hangingPunct="1">
              <a:lnSpc>
                <a:spcPct val="90000"/>
              </a:lnSpc>
              <a:spcBef>
                <a:spcPts val="340"/>
              </a:spcBef>
              <a:spcAft>
                <a:spcPts val="0"/>
              </a:spcAft>
              <a:buClr>
                <a:schemeClr val="accent2">
                  <a:shade val="75000"/>
                </a:schemeClr>
              </a:buClr>
              <a:buFont typeface="Wingdings" pitchFamily="2" charset="2"/>
              <a:buNone/>
              <a:defRPr/>
            </a:pPr>
            <a:r>
              <a:rPr lang="en-US" sz="2400" b="1" dirty="0">
                <a:latin typeface="Andalus" pitchFamily="18" charset="-78"/>
                <a:cs typeface="Andalus" pitchFamily="18" charset="-78"/>
              </a:rPr>
              <a:t>Astringent taste</a:t>
            </a:r>
          </a:p>
          <a:p>
            <a:pPr marL="2209800" lvl="4" indent="-381000" eaLnBrk="1" fontAlgn="auto" hangingPunct="1">
              <a:lnSpc>
                <a:spcPct val="90000"/>
              </a:lnSpc>
              <a:spcBef>
                <a:spcPts val="340"/>
              </a:spcBef>
              <a:spcAft>
                <a:spcPts val="0"/>
              </a:spcAft>
              <a:buClr>
                <a:schemeClr val="accent2">
                  <a:shade val="75000"/>
                </a:schemeClr>
              </a:buClr>
              <a:buFont typeface="Wingdings" pitchFamily="2" charset="2"/>
              <a:buNone/>
              <a:defRPr/>
            </a:pPr>
            <a:r>
              <a:rPr lang="en-US" sz="2400" b="1" dirty="0">
                <a:latin typeface="Andalus" pitchFamily="18" charset="-78"/>
                <a:cs typeface="Andalus" pitchFamily="18" charset="-78"/>
              </a:rPr>
              <a:t>Nausea</a:t>
            </a:r>
          </a:p>
          <a:p>
            <a:pPr marL="2209800" lvl="4" indent="-381000" eaLnBrk="1" fontAlgn="auto" hangingPunct="1">
              <a:lnSpc>
                <a:spcPct val="90000"/>
              </a:lnSpc>
              <a:spcBef>
                <a:spcPts val="340"/>
              </a:spcBef>
              <a:spcAft>
                <a:spcPts val="0"/>
              </a:spcAft>
              <a:buClr>
                <a:schemeClr val="accent2">
                  <a:shade val="75000"/>
                </a:schemeClr>
              </a:buClr>
              <a:buFont typeface="Wingdings" pitchFamily="2" charset="2"/>
              <a:buNone/>
              <a:defRPr/>
            </a:pPr>
            <a:r>
              <a:rPr lang="en-US" sz="2400" b="1" dirty="0">
                <a:latin typeface="Andalus" pitchFamily="18" charset="-78"/>
                <a:cs typeface="Andalus" pitchFamily="18" charset="-78"/>
              </a:rPr>
              <a:t>Pigmentation</a:t>
            </a:r>
          </a:p>
          <a:p>
            <a:pPr marL="2209800" lvl="4" indent="-381000" eaLnBrk="1" fontAlgn="auto" hangingPunct="1">
              <a:lnSpc>
                <a:spcPct val="90000"/>
              </a:lnSpc>
              <a:spcBef>
                <a:spcPts val="340"/>
              </a:spcBef>
              <a:spcAft>
                <a:spcPts val="0"/>
              </a:spcAft>
              <a:buClr>
                <a:schemeClr val="accent2">
                  <a:shade val="75000"/>
                </a:schemeClr>
              </a:buClr>
              <a:buFont typeface="Wingdings" pitchFamily="2" charset="2"/>
              <a:buNone/>
              <a:defRPr/>
            </a:pPr>
            <a:r>
              <a:rPr lang="en-US" sz="2400" b="1" dirty="0">
                <a:latin typeface="Andalus" pitchFamily="18" charset="-78"/>
                <a:cs typeface="Andalus" pitchFamily="18" charset="-78"/>
              </a:rPr>
              <a:t>Brown discoloration</a:t>
            </a:r>
            <a:r>
              <a:rPr lang="en-US" sz="2400" b="1" dirty="0">
                <a:solidFill>
                  <a:schemeClr val="accent1"/>
                </a:solidFill>
                <a:latin typeface="Andalus" pitchFamily="18" charset="-78"/>
                <a:cs typeface="Andalus" pitchFamily="18" charset="-78"/>
              </a:rPr>
              <a:t>	</a:t>
            </a:r>
            <a:r>
              <a:rPr lang="en-US" sz="2400" dirty="0">
                <a:solidFill>
                  <a:schemeClr val="accent1"/>
                </a:solidFill>
                <a:latin typeface="Andalus" pitchFamily="18" charset="-78"/>
                <a:cs typeface="Andalus" pitchFamily="18" charset="-78"/>
              </a:rPr>
              <a:t>			</a:t>
            </a:r>
          </a:p>
          <a:p>
            <a:pPr marL="609600" indent="-609600" eaLnBrk="1" fontAlgn="auto" hangingPunct="1">
              <a:lnSpc>
                <a:spcPct val="90000"/>
              </a:lnSpc>
              <a:spcAft>
                <a:spcPts val="0"/>
              </a:spcAft>
              <a:buClr>
                <a:schemeClr val="accent3"/>
              </a:buClr>
              <a:buFont typeface="Wingdings" pitchFamily="2" charset="2"/>
              <a:buNone/>
              <a:defRPr/>
            </a:pPr>
            <a:endParaRPr lang="en-US" sz="3600" dirty="0">
              <a:solidFill>
                <a:schemeClr val="accent1"/>
              </a:solidFill>
              <a:latin typeface="Andalus" pitchFamily="18" charset="-78"/>
              <a:cs typeface="Andalus" pitchFamily="18" charset="-78"/>
            </a:endParaRPr>
          </a:p>
        </p:txBody>
      </p:sp>
      <p:pic>
        <p:nvPicPr>
          <p:cNvPr id="44035" name="Picture 3" descr="G:\fkluoride\gwANyd0NwiAQAOCLKziGKUf5uaPu4XNDhQDGtiTFRBfpIM7jMPbxy6cu398OO9zOJ8jRP1se_RLGKfpX-0BurV4RQ-mlElteay1LEvd1xjL7FLdjkBUyoZXIrBVNlowz2vSsrDms2BnSREE77cgSdyTl2w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4765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304800"/>
            <a:ext cx="9296400" cy="1143000"/>
          </a:xfrm>
        </p:spPr>
        <p:txBody>
          <a:bodyPr/>
          <a:lstStyle/>
          <a:p>
            <a:pPr eaLnBrk="1" hangingPunct="1"/>
            <a:r>
              <a:rPr lang="en-US" sz="2800" b="1" dirty="0" smtClean="0">
                <a:solidFill>
                  <a:srgbClr val="C00000"/>
                </a:solidFill>
                <a:latin typeface="Papyrus" pitchFamily="66" charset="0"/>
              </a:rPr>
              <a:t>ACIDULATED PHOSPHATE FLUORIDE</a:t>
            </a:r>
          </a:p>
        </p:txBody>
      </p:sp>
      <p:sp>
        <p:nvSpPr>
          <p:cNvPr id="45059" name="Rectangle 3"/>
          <p:cNvSpPr>
            <a:spLocks noGrp="1" noChangeArrowheads="1"/>
          </p:cNvSpPr>
          <p:nvPr>
            <p:ph idx="1"/>
          </p:nvPr>
        </p:nvSpPr>
        <p:spPr/>
        <p:txBody>
          <a:bodyPr/>
          <a:lstStyle/>
          <a:p>
            <a:pPr eaLnBrk="1" hangingPunct="1">
              <a:lnSpc>
                <a:spcPct val="90000"/>
              </a:lnSpc>
              <a:buFont typeface="Wingdings" pitchFamily="2" charset="2"/>
              <a:buNone/>
            </a:pPr>
            <a:r>
              <a:rPr lang="en-US" sz="2400" b="1" dirty="0" smtClean="0"/>
              <a:t>	</a:t>
            </a:r>
            <a:r>
              <a:rPr lang="en-US" sz="2400" b="1" dirty="0" smtClean="0">
                <a:solidFill>
                  <a:srgbClr val="FF33CC"/>
                </a:solidFill>
              </a:rPr>
              <a:t>1960  </a:t>
            </a:r>
            <a:r>
              <a:rPr lang="en-US" sz="2400" b="1" dirty="0" err="1" smtClean="0">
                <a:solidFill>
                  <a:srgbClr val="FF33CC"/>
                </a:solidFill>
              </a:rPr>
              <a:t>Brudevold</a:t>
            </a:r>
            <a:r>
              <a:rPr lang="en-US" sz="2400" b="1" dirty="0" smtClean="0">
                <a:solidFill>
                  <a:srgbClr val="FF33CC"/>
                </a:solidFill>
              </a:rPr>
              <a:t> </a:t>
            </a:r>
            <a:r>
              <a:rPr lang="en-US" sz="2400" b="1" dirty="0" smtClean="0"/>
              <a:t>at Forsyth Dental Center</a:t>
            </a:r>
          </a:p>
          <a:p>
            <a:pPr eaLnBrk="1" hangingPunct="1">
              <a:lnSpc>
                <a:spcPct val="90000"/>
              </a:lnSpc>
              <a:buFont typeface="Wingdings" pitchFamily="2" charset="2"/>
              <a:buNone/>
            </a:pPr>
            <a:r>
              <a:rPr lang="en-US" sz="2400" b="1" dirty="0" smtClean="0"/>
              <a:t>	Based on fact that phosphate inhibit enamel dissolution</a:t>
            </a:r>
          </a:p>
          <a:p>
            <a:pPr eaLnBrk="1" hangingPunct="1">
              <a:lnSpc>
                <a:spcPct val="90000"/>
              </a:lnSpc>
            </a:pPr>
            <a:endParaRPr lang="en-US" sz="2400" b="1" dirty="0" smtClean="0"/>
          </a:p>
          <a:p>
            <a:pPr eaLnBrk="1" hangingPunct="1">
              <a:lnSpc>
                <a:spcPct val="90000"/>
              </a:lnSpc>
            </a:pPr>
            <a:r>
              <a:rPr lang="en-US" sz="2800" b="1" i="1" dirty="0" smtClean="0"/>
              <a:t>Preparation</a:t>
            </a:r>
          </a:p>
          <a:p>
            <a:pPr eaLnBrk="1" hangingPunct="1">
              <a:lnSpc>
                <a:spcPct val="90000"/>
              </a:lnSpc>
            </a:pPr>
            <a:endParaRPr lang="en-US" sz="2800" b="1" i="1" dirty="0" smtClean="0"/>
          </a:p>
          <a:p>
            <a:pPr eaLnBrk="1" hangingPunct="1">
              <a:lnSpc>
                <a:spcPct val="90000"/>
              </a:lnSpc>
              <a:buFont typeface="Wingdings 2" pitchFamily="18" charset="2"/>
              <a:buNone/>
            </a:pPr>
            <a:endParaRPr lang="en-US" sz="2800" b="1" i="1" dirty="0" smtClean="0"/>
          </a:p>
          <a:p>
            <a:pPr eaLnBrk="1" hangingPunct="1">
              <a:lnSpc>
                <a:spcPct val="90000"/>
              </a:lnSpc>
            </a:pPr>
            <a:r>
              <a:rPr lang="en-US" sz="2800" b="1" i="1" dirty="0" smtClean="0"/>
              <a:t>Technique</a:t>
            </a:r>
          </a:p>
          <a:p>
            <a:pPr eaLnBrk="1" hangingPunct="1">
              <a:lnSpc>
                <a:spcPct val="90000"/>
              </a:lnSpc>
              <a:buFont typeface="Wingdings" pitchFamily="2" charset="2"/>
              <a:buNone/>
            </a:pPr>
            <a:endParaRPr lang="en-US" sz="2800" b="1" i="1" dirty="0" smtClean="0"/>
          </a:p>
          <a:p>
            <a:pPr eaLnBrk="1" hangingPunct="1">
              <a:lnSpc>
                <a:spcPct val="90000"/>
              </a:lnSpc>
            </a:pPr>
            <a:endParaRPr lang="en-US" sz="2800" b="1" i="1" dirty="0" smtClean="0"/>
          </a:p>
          <a:p>
            <a:pPr eaLnBrk="1" hangingPunct="1">
              <a:lnSpc>
                <a:spcPct val="90000"/>
              </a:lnSpc>
            </a:pPr>
            <a:endParaRPr lang="en-US" sz="2800" b="1" i="1" dirty="0" smtClean="0"/>
          </a:p>
          <a:p>
            <a:pPr eaLnBrk="1" hangingPunct="1">
              <a:lnSpc>
                <a:spcPct val="90000"/>
              </a:lnSpc>
            </a:pPr>
            <a:endParaRPr lang="en-US" sz="2400" b="1" i="1" dirty="0" smtClean="0"/>
          </a:p>
        </p:txBody>
      </p:sp>
    </p:spTree>
  </p:cSld>
  <p:clrMapOvr>
    <a:masterClrMapping/>
  </p:clrMapOvr>
  <p:transition spd="med">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r>
              <a:rPr lang="en-US" dirty="0" smtClean="0"/>
              <a:t>Methyl cellulose or sodium </a:t>
            </a:r>
            <a:r>
              <a:rPr lang="en-US" dirty="0" err="1" smtClean="0"/>
              <a:t>carboxymethyl</a:t>
            </a:r>
            <a:r>
              <a:rPr lang="en-US" dirty="0" smtClean="0"/>
              <a:t> cellulose</a:t>
            </a:r>
          </a:p>
          <a:p>
            <a:endParaRPr lang="en-US" dirty="0" smtClean="0"/>
          </a:p>
          <a:p>
            <a:r>
              <a:rPr lang="en-US" dirty="0" smtClean="0"/>
              <a:t>pH 4- 5</a:t>
            </a:r>
          </a:p>
        </p:txBody>
      </p:sp>
      <p:sp>
        <p:nvSpPr>
          <p:cNvPr id="46083" name="Rectangle 2"/>
          <p:cNvSpPr>
            <a:spLocks noGrp="1" noChangeArrowheads="1"/>
          </p:cNvSpPr>
          <p:nvPr>
            <p:ph type="title"/>
          </p:nvPr>
        </p:nvSpPr>
        <p:spPr/>
        <p:txBody>
          <a:bodyPr/>
          <a:lstStyle/>
          <a:p>
            <a:pPr eaLnBrk="1" hangingPunct="1"/>
            <a:r>
              <a:rPr lang="en-US" sz="2400" b="1" dirty="0" smtClean="0">
                <a:solidFill>
                  <a:srgbClr val="C00000"/>
                </a:solidFill>
                <a:latin typeface="Papyrus" pitchFamily="66" charset="0"/>
              </a:rPr>
              <a:t>ACIDULATED PHOSPHATE FLUORIDE GEL</a:t>
            </a:r>
          </a:p>
        </p:txBody>
      </p:sp>
    </p:spTree>
  </p:cSld>
  <p:clrMapOvr>
    <a:masterClrMapping/>
  </p:clrMapOvr>
  <p:transition spd="med">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2468563"/>
            <a:ext cx="8229600" cy="2941637"/>
          </a:xfrm>
        </p:spPr>
        <p:txBody>
          <a:bodyPr/>
          <a:lstStyle/>
          <a:p>
            <a:r>
              <a:rPr lang="en-US" dirty="0" smtClean="0"/>
              <a:t>Displays a high viscosity at lower shear rates and very low viscosity at higher shear rates.</a:t>
            </a:r>
          </a:p>
          <a:p>
            <a:r>
              <a:rPr lang="en-US" dirty="0" smtClean="0">
                <a:solidFill>
                  <a:srgbClr val="FF9933"/>
                </a:solidFill>
              </a:rPr>
              <a:t>C. import.- </a:t>
            </a:r>
            <a:r>
              <a:rPr lang="en-US" dirty="0" smtClean="0"/>
              <a:t>the gel thins out under biting forces and more easily penetrates between the teeth.</a:t>
            </a:r>
          </a:p>
          <a:p>
            <a:pPr>
              <a:buFont typeface="Wingdings 2" pitchFamily="18" charset="2"/>
              <a:buNone/>
            </a:pPr>
            <a:r>
              <a:rPr lang="en-US" dirty="0" smtClean="0"/>
              <a:t>- When it is not under stress it remains in situ in the tray and does not tend to run down the patient’s throat.</a:t>
            </a:r>
          </a:p>
        </p:txBody>
      </p:sp>
      <p:sp>
        <p:nvSpPr>
          <p:cNvPr id="47107" name="Rectangle 2"/>
          <p:cNvSpPr>
            <a:spLocks noGrp="1" noChangeArrowheads="1"/>
          </p:cNvSpPr>
          <p:nvPr>
            <p:ph type="title"/>
          </p:nvPr>
        </p:nvSpPr>
        <p:spPr/>
        <p:txBody>
          <a:bodyPr/>
          <a:lstStyle/>
          <a:p>
            <a:pPr eaLnBrk="1" hangingPunct="1"/>
            <a:r>
              <a:rPr lang="en-US" sz="2800" b="1" dirty="0" smtClean="0">
                <a:solidFill>
                  <a:srgbClr val="C00000"/>
                </a:solidFill>
                <a:latin typeface="Papyrus" pitchFamily="66" charset="0"/>
              </a:rPr>
              <a:t>THIXOTROPIC GEL</a:t>
            </a:r>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838200" y="838200"/>
            <a:ext cx="2743200" cy="762000"/>
          </a:xfrm>
          <a:solidFill>
            <a:srgbClr val="00B0F0"/>
          </a:solidFill>
        </p:spPr>
        <p:txBody>
          <a:bodyPr>
            <a:normAutofit fontScale="90000"/>
          </a:bodyPr>
          <a:lstStyle/>
          <a:p>
            <a:pPr eaLnBrk="1" fontAlgn="auto" hangingPunct="1">
              <a:spcAft>
                <a:spcPts val="0"/>
              </a:spcAft>
              <a:defRPr/>
            </a:pPr>
            <a:r>
              <a:rPr dirty="0" smtClean="0">
                <a:solidFill>
                  <a:schemeClr val="bg1">
                    <a:lumMod val="95000"/>
                  </a:schemeClr>
                </a:solidFill>
              </a:rPr>
              <a:t>Contents</a:t>
            </a:r>
            <a:endParaRPr dirty="0">
              <a:solidFill>
                <a:schemeClr val="bg1">
                  <a:lumMod val="95000"/>
                </a:schemeClr>
              </a:solidFill>
            </a:endParaRPr>
          </a:p>
        </p:txBody>
      </p:sp>
      <p:sp>
        <p:nvSpPr>
          <p:cNvPr id="5" name="Content Placeholder 4"/>
          <p:cNvSpPr>
            <a:spLocks noGrp="1"/>
          </p:cNvSpPr>
          <p:nvPr>
            <p:ph sz="half" idx="1"/>
          </p:nvPr>
        </p:nvSpPr>
        <p:spPr>
          <a:xfrm>
            <a:off x="152400" y="1828800"/>
            <a:ext cx="7467600" cy="45720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rPr>
              <a:t>Introduction</a:t>
            </a:r>
            <a:r>
              <a:rPr lang="en-US" dirty="0" smtClean="0"/>
              <a:t> </a:t>
            </a:r>
          </a:p>
          <a:p>
            <a:pPr marL="274320" indent="-274320" eaLnBrk="1" fontAlgn="auto" hangingPunct="1">
              <a:spcAft>
                <a:spcPts val="0"/>
              </a:spcAft>
              <a:buClr>
                <a:schemeClr val="accent3"/>
              </a:buClr>
              <a:buFont typeface="Wingdings 2"/>
              <a:buChar char=""/>
              <a:defRPr/>
            </a:pPr>
            <a:r>
              <a:rPr lang="en-US" dirty="0" smtClean="0"/>
              <a:t> </a:t>
            </a:r>
            <a:r>
              <a:rPr lang="en-US" dirty="0" smtClean="0">
                <a:solidFill>
                  <a:schemeClr val="accent2">
                    <a:lumMod val="50000"/>
                  </a:schemeClr>
                </a:solidFill>
              </a:rPr>
              <a:t>Mechanism of action of Fluoride</a:t>
            </a:r>
          </a:p>
          <a:p>
            <a:pPr marL="274320" indent="-274320" eaLnBrk="1" fontAlgn="auto" hangingPunct="1">
              <a:spcAft>
                <a:spcPts val="0"/>
              </a:spcAft>
              <a:buClr>
                <a:schemeClr val="accent3"/>
              </a:buClr>
              <a:buFont typeface="Wingdings 2"/>
              <a:buChar char=""/>
              <a:defRPr/>
            </a:pPr>
            <a:r>
              <a:rPr lang="en-US" dirty="0" smtClean="0"/>
              <a:t> </a:t>
            </a:r>
            <a:r>
              <a:rPr lang="en-US" dirty="0" smtClean="0">
                <a:solidFill>
                  <a:schemeClr val="accent2">
                    <a:lumMod val="50000"/>
                  </a:schemeClr>
                </a:solidFill>
              </a:rPr>
              <a:t>Indications for the use of Topical fluorides </a:t>
            </a:r>
          </a:p>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rPr>
              <a:t>Factors affecting uptake of fluoride </a:t>
            </a:r>
          </a:p>
          <a:p>
            <a:pPr marL="274320" indent="-274320" eaLnBrk="1" fontAlgn="auto" hangingPunct="1">
              <a:spcAft>
                <a:spcPts val="0"/>
              </a:spcAft>
              <a:buClr>
                <a:schemeClr val="accent3"/>
              </a:buClr>
              <a:buFont typeface="Wingdings 2" pitchFamily="18" charset="2"/>
              <a:buNone/>
              <a:defRPr/>
            </a:pPr>
            <a:r>
              <a:rPr lang="en-US" dirty="0" smtClean="0"/>
              <a:t>     - Condition of the tooth</a:t>
            </a:r>
          </a:p>
          <a:p>
            <a:pPr marL="274320" indent="-274320" eaLnBrk="1" fontAlgn="auto" hangingPunct="1">
              <a:spcAft>
                <a:spcPts val="0"/>
              </a:spcAft>
              <a:buClr>
                <a:schemeClr val="accent3"/>
              </a:buClr>
              <a:buFont typeface="Wingdings 2" pitchFamily="18" charset="2"/>
              <a:buNone/>
              <a:defRPr/>
            </a:pPr>
            <a:r>
              <a:rPr lang="en-US" dirty="0" smtClean="0"/>
              <a:t>     - Formulation of the agent</a:t>
            </a:r>
          </a:p>
          <a:p>
            <a:pPr marL="274320" indent="-274320" eaLnBrk="1" fontAlgn="auto" hangingPunct="1">
              <a:spcAft>
                <a:spcPts val="0"/>
              </a:spcAft>
              <a:buClr>
                <a:schemeClr val="accent3"/>
              </a:buClr>
              <a:buFont typeface="Wingdings 2" pitchFamily="18" charset="2"/>
              <a:buNone/>
              <a:defRPr/>
            </a:pPr>
            <a:r>
              <a:rPr lang="en-US" dirty="0" smtClean="0"/>
              <a:t>     -  Application procedure  </a:t>
            </a:r>
          </a:p>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rPr>
              <a:t>Professionally applied fluorides </a:t>
            </a:r>
          </a:p>
          <a:p>
            <a:pPr marL="274320" indent="-274320" eaLnBrk="1" fontAlgn="auto" hangingPunct="1">
              <a:spcAft>
                <a:spcPts val="0"/>
              </a:spcAft>
              <a:buClr>
                <a:schemeClr val="accent3"/>
              </a:buClr>
              <a:buFont typeface="Wingdings 2" pitchFamily="18" charset="2"/>
              <a:buNone/>
              <a:defRPr/>
            </a:pPr>
            <a:r>
              <a:rPr lang="en-US" dirty="0" smtClean="0"/>
              <a:t>               -solutions</a:t>
            </a:r>
          </a:p>
          <a:p>
            <a:pPr marL="274320" indent="-274320" eaLnBrk="1" fontAlgn="auto" hangingPunct="1">
              <a:spcAft>
                <a:spcPts val="0"/>
              </a:spcAft>
              <a:buClr>
                <a:schemeClr val="accent3"/>
              </a:buClr>
              <a:buFont typeface="Wingdings 2" pitchFamily="18" charset="2"/>
              <a:buNone/>
              <a:defRPr/>
            </a:pPr>
            <a:r>
              <a:rPr lang="en-US" dirty="0" smtClean="0"/>
              <a:t>              – Gels </a:t>
            </a:r>
          </a:p>
          <a:p>
            <a:pPr marL="274320" indent="-274320" eaLnBrk="1" fontAlgn="auto" hangingPunct="1">
              <a:spcAft>
                <a:spcPts val="0"/>
              </a:spcAft>
              <a:buClr>
                <a:schemeClr val="accent3"/>
              </a:buClr>
              <a:buFont typeface="Wingdings 2" pitchFamily="18" charset="2"/>
              <a:buNone/>
              <a:defRPr/>
            </a:pPr>
            <a:r>
              <a:rPr lang="en-US" dirty="0" smtClean="0"/>
              <a:t>              – Varnishes </a:t>
            </a:r>
          </a:p>
          <a:p>
            <a:pPr marL="274320" indent="-274320" eaLnBrk="1" fontAlgn="auto" hangingPunct="1">
              <a:spcAft>
                <a:spcPts val="0"/>
              </a:spcAft>
              <a:buClr>
                <a:schemeClr val="accent3"/>
              </a:buClr>
              <a:buFont typeface="Wingdings 2"/>
              <a:buChar char=""/>
              <a:defRPr/>
            </a:pPr>
            <a:endParaRPr lang="en-US" dirty="0"/>
          </a:p>
        </p:txBody>
      </p:sp>
      <p:pic>
        <p:nvPicPr>
          <p:cNvPr id="4" name="Picture 4"/>
          <p:cNvPicPr>
            <a:picLocks noChangeAspect="1" noChangeArrowheads="1"/>
          </p:cNvPicPr>
          <p:nvPr/>
        </p:nvPicPr>
        <p:blipFill>
          <a:blip r:embed="rId2"/>
          <a:srcRect/>
          <a:stretch>
            <a:fillRect/>
          </a:stretch>
        </p:blipFill>
        <p:spPr bwMode="auto">
          <a:xfrm>
            <a:off x="4800599" y="4267200"/>
            <a:ext cx="2811845" cy="1981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304800"/>
            <a:ext cx="9525000" cy="1143000"/>
          </a:xfrm>
        </p:spPr>
        <p:txBody>
          <a:bodyPr/>
          <a:lstStyle/>
          <a:p>
            <a:pPr eaLnBrk="1" hangingPunct="1"/>
            <a:r>
              <a:rPr lang="en-US" sz="2800" dirty="0" smtClean="0">
                <a:solidFill>
                  <a:srgbClr val="FF9933"/>
                </a:solidFill>
              </a:rPr>
              <a:t>METHODS OF APPLICATION</a:t>
            </a:r>
          </a:p>
        </p:txBody>
      </p:sp>
      <p:sp>
        <p:nvSpPr>
          <p:cNvPr id="50179" name="Rectangle 3"/>
          <p:cNvSpPr>
            <a:spLocks noGrp="1" noChangeArrowheads="1"/>
          </p:cNvSpPr>
          <p:nvPr>
            <p:ph type="body" sz="half" idx="1"/>
          </p:nvPr>
        </p:nvSpPr>
        <p:spPr>
          <a:xfrm>
            <a:off x="685800" y="1676400"/>
            <a:ext cx="8077200" cy="4114800"/>
          </a:xfrm>
        </p:spPr>
        <p:txBody>
          <a:bodyPr/>
          <a:lstStyle/>
          <a:p>
            <a:pPr eaLnBrk="1" hangingPunct="1">
              <a:lnSpc>
                <a:spcPct val="90000"/>
              </a:lnSpc>
            </a:pPr>
            <a:r>
              <a:rPr lang="en-US" sz="2400" b="1" smtClean="0">
                <a:solidFill>
                  <a:srgbClr val="00B050"/>
                </a:solidFill>
                <a:latin typeface="Andalus" pitchFamily="2" charset="-78"/>
                <a:cs typeface="Andalus" pitchFamily="2" charset="-78"/>
              </a:rPr>
              <a:t>PAINT ON TECHNIQUE</a:t>
            </a:r>
          </a:p>
          <a:p>
            <a:pPr eaLnBrk="1" hangingPunct="1">
              <a:lnSpc>
                <a:spcPct val="90000"/>
              </a:lnSpc>
            </a:pPr>
            <a:endParaRPr lang="en-US" sz="2400" b="1" smtClean="0">
              <a:solidFill>
                <a:srgbClr val="00B050"/>
              </a:solidFill>
              <a:latin typeface="Andalus" pitchFamily="2" charset="-78"/>
              <a:cs typeface="Andalus" pitchFamily="2" charset="-78"/>
            </a:endParaRPr>
          </a:p>
          <a:p>
            <a:pPr eaLnBrk="1" hangingPunct="1">
              <a:lnSpc>
                <a:spcPct val="90000"/>
              </a:lnSpc>
            </a:pPr>
            <a:r>
              <a:rPr lang="en-US" sz="2400" b="1" smtClean="0">
                <a:solidFill>
                  <a:srgbClr val="00B050"/>
                </a:solidFill>
                <a:latin typeface="Andalus" pitchFamily="2" charset="-78"/>
                <a:cs typeface="Andalus" pitchFamily="2" charset="-78"/>
              </a:rPr>
              <a:t>TRAY TECHNIQUE</a:t>
            </a:r>
          </a:p>
          <a:p>
            <a:pPr eaLnBrk="1" hangingPunct="1">
              <a:lnSpc>
                <a:spcPct val="90000"/>
              </a:lnSpc>
            </a:pPr>
            <a:endParaRPr lang="en-US" sz="2400" b="1" smtClean="0">
              <a:solidFill>
                <a:srgbClr val="00B050"/>
              </a:solidFill>
              <a:latin typeface="Andalus" pitchFamily="2" charset="-78"/>
              <a:cs typeface="Andalus" pitchFamily="2" charset="-78"/>
            </a:endParaRPr>
          </a:p>
          <a:p>
            <a:pPr eaLnBrk="1" hangingPunct="1">
              <a:lnSpc>
                <a:spcPct val="90000"/>
              </a:lnSpc>
              <a:buFont typeface="Wingdings" pitchFamily="2" charset="2"/>
              <a:buChar char="Ø"/>
            </a:pPr>
            <a:r>
              <a:rPr lang="en-US" sz="2000" b="1" smtClean="0">
                <a:cs typeface="Andalus" pitchFamily="2" charset="-78"/>
              </a:rPr>
              <a:t>Wax</a:t>
            </a:r>
          </a:p>
          <a:p>
            <a:pPr eaLnBrk="1" hangingPunct="1">
              <a:lnSpc>
                <a:spcPct val="90000"/>
              </a:lnSpc>
              <a:buFont typeface="Wingdings" pitchFamily="2" charset="2"/>
              <a:buChar char="Ø"/>
            </a:pPr>
            <a:r>
              <a:rPr lang="en-US" sz="2000" b="1" smtClean="0">
                <a:cs typeface="Andalus" pitchFamily="2" charset="-78"/>
              </a:rPr>
              <a:t>Vinyl</a:t>
            </a:r>
          </a:p>
          <a:p>
            <a:pPr eaLnBrk="1" hangingPunct="1">
              <a:lnSpc>
                <a:spcPct val="90000"/>
              </a:lnSpc>
              <a:buFont typeface="Wingdings" pitchFamily="2" charset="2"/>
              <a:buChar char="Ø"/>
            </a:pPr>
            <a:r>
              <a:rPr lang="en-US" sz="2000" b="1" smtClean="0">
                <a:cs typeface="Andalus" pitchFamily="2" charset="-78"/>
              </a:rPr>
              <a:t>Disposable polystyrene</a:t>
            </a:r>
          </a:p>
          <a:p>
            <a:pPr eaLnBrk="1" hangingPunct="1">
              <a:lnSpc>
                <a:spcPct val="90000"/>
              </a:lnSpc>
              <a:buFont typeface="Wingdings" pitchFamily="2" charset="2"/>
              <a:buChar char="Ø"/>
            </a:pPr>
            <a:r>
              <a:rPr lang="en-US" sz="2000" b="1" smtClean="0">
                <a:cs typeface="Andalus" pitchFamily="2" charset="-78"/>
              </a:rPr>
              <a:t>Foam or </a:t>
            </a:r>
          </a:p>
          <a:p>
            <a:pPr eaLnBrk="1" hangingPunct="1">
              <a:lnSpc>
                <a:spcPct val="90000"/>
              </a:lnSpc>
              <a:buFont typeface="Wingdings" pitchFamily="2" charset="2"/>
              <a:buChar char="Ø"/>
            </a:pPr>
            <a:r>
              <a:rPr lang="en-US" sz="2000" b="1" smtClean="0">
                <a:cs typeface="Andalus" pitchFamily="2" charset="-78"/>
              </a:rPr>
              <a:t>A combination of disposable material lined with foam</a:t>
            </a:r>
          </a:p>
          <a:p>
            <a:pPr eaLnBrk="1" hangingPunct="1">
              <a:lnSpc>
                <a:spcPct val="90000"/>
              </a:lnSpc>
              <a:buFont typeface="Wingdings" pitchFamily="2" charset="2"/>
              <a:buChar char="Ø"/>
            </a:pPr>
            <a:r>
              <a:rPr lang="en-US" sz="2000" b="1" smtClean="0">
                <a:cs typeface="Andalus" pitchFamily="2" charset="-78"/>
              </a:rPr>
              <a:t>And a more elaborate system called Air-cushion Fluoridator with an air filled rubber tray.</a:t>
            </a:r>
          </a:p>
          <a:p>
            <a:pPr eaLnBrk="1" hangingPunct="1">
              <a:lnSpc>
                <a:spcPct val="90000"/>
              </a:lnSpc>
              <a:buFont typeface="Wingdings" pitchFamily="2" charset="2"/>
              <a:buNone/>
            </a:pPr>
            <a:endParaRPr lang="en-US" sz="2000" b="1" smtClean="0">
              <a:solidFill>
                <a:srgbClr val="00B050"/>
              </a:solidFill>
              <a:cs typeface="Andalus" pitchFamily="2" charset="-78"/>
            </a:endParaRPr>
          </a:p>
          <a:p>
            <a:pPr eaLnBrk="1" hangingPunct="1">
              <a:lnSpc>
                <a:spcPct val="90000"/>
              </a:lnSpc>
              <a:buFontTx/>
              <a:buChar char="•"/>
            </a:pPr>
            <a:endParaRPr lang="en-US" sz="2400" smtClean="0">
              <a:latin typeface="Andalus" pitchFamily="2" charset="-78"/>
              <a:cs typeface="Andalus" pitchFamily="2" charset="-78"/>
            </a:endParaRPr>
          </a:p>
        </p:txBody>
      </p:sp>
      <p:pic>
        <p:nvPicPr>
          <p:cNvPr id="48132" name="Picture 6" descr="AG00455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71600"/>
            <a:ext cx="25146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trips(downLeft)">
                                      <p:cBhvr>
                                        <p:cTn id="7" dur="500"/>
                                        <p:tgtEl>
                                          <p:spTgt spid="50179">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strips(downRight)">
                                      <p:cBhvr>
                                        <p:cTn id="11" dur="500"/>
                                        <p:tgtEl>
                                          <p:spTgt spid="50179">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50179">
                                            <p:txEl>
                                              <p:pRg st="4" end="4"/>
                                            </p:txEl>
                                          </p:spTgt>
                                        </p:tgtEl>
                                        <p:attrNameLst>
                                          <p:attrName>style.visibility</p:attrName>
                                        </p:attrNameLst>
                                      </p:cBhvr>
                                      <p:to>
                                        <p:strVal val="visible"/>
                                      </p:to>
                                    </p:set>
                                    <p:animEffect transition="in" filter="strips(downLeft)">
                                      <p:cBhvr>
                                        <p:cTn id="16" dur="500"/>
                                        <p:tgtEl>
                                          <p:spTgt spid="50179">
                                            <p:txEl>
                                              <p:pRg st="4" end="4"/>
                                            </p:txEl>
                                          </p:spTgt>
                                        </p:tgtEl>
                                      </p:cBhvr>
                                    </p:animEffec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50179">
                                            <p:txEl>
                                              <p:pRg st="5" end="5"/>
                                            </p:txEl>
                                          </p:spTgt>
                                        </p:tgtEl>
                                        <p:attrNameLst>
                                          <p:attrName>style.visibility</p:attrName>
                                        </p:attrNameLst>
                                      </p:cBhvr>
                                      <p:to>
                                        <p:strVal val="visible"/>
                                      </p:to>
                                    </p:set>
                                    <p:animEffect transition="in" filter="strips(downRight)">
                                      <p:cBhvr>
                                        <p:cTn id="20" dur="500"/>
                                        <p:tgtEl>
                                          <p:spTgt spid="50179">
                                            <p:txEl>
                                              <p:pRg st="5" end="5"/>
                                            </p:txEl>
                                          </p:spTgt>
                                        </p:tgtEl>
                                      </p:cBhvr>
                                    </p:animEffect>
                                  </p:childTnLst>
                                </p:cTn>
                              </p:par>
                            </p:childTnLst>
                          </p:cTn>
                        </p:par>
                        <p:par>
                          <p:cTn id="21" fill="hold" nodeType="afterGroup">
                            <p:stCondLst>
                              <p:cond delay="1000"/>
                            </p:stCondLst>
                            <p:childTnLst>
                              <p:par>
                                <p:cTn id="22" presetID="18" presetClass="entr" presetSubtype="12" fill="hold" nodeType="afterEffect">
                                  <p:stCondLst>
                                    <p:cond delay="0"/>
                                  </p:stCondLst>
                                  <p:childTnLst>
                                    <p:set>
                                      <p:cBhvr>
                                        <p:cTn id="23" dur="1" fill="hold">
                                          <p:stCondLst>
                                            <p:cond delay="0"/>
                                          </p:stCondLst>
                                        </p:cTn>
                                        <p:tgtEl>
                                          <p:spTgt spid="50179">
                                            <p:txEl>
                                              <p:pRg st="6" end="6"/>
                                            </p:txEl>
                                          </p:spTgt>
                                        </p:tgtEl>
                                        <p:attrNameLst>
                                          <p:attrName>style.visibility</p:attrName>
                                        </p:attrNameLst>
                                      </p:cBhvr>
                                      <p:to>
                                        <p:strVal val="visible"/>
                                      </p:to>
                                    </p:set>
                                    <p:animEffect transition="in" filter="strips(downLeft)">
                                      <p:cBhvr>
                                        <p:cTn id="24" dur="500"/>
                                        <p:tgtEl>
                                          <p:spTgt spid="50179">
                                            <p:txEl>
                                              <p:pRg st="6" end="6"/>
                                            </p:txEl>
                                          </p:spTgt>
                                        </p:tgtEl>
                                      </p:cBhvr>
                                    </p:animEffect>
                                  </p:childTnLst>
                                </p:cTn>
                              </p:par>
                            </p:childTnLst>
                          </p:cTn>
                        </p:par>
                        <p:par>
                          <p:cTn id="25" fill="hold" nodeType="afterGroup">
                            <p:stCondLst>
                              <p:cond delay="1500"/>
                            </p:stCondLst>
                            <p:childTnLst>
                              <p:par>
                                <p:cTn id="26" presetID="18" presetClass="entr" presetSubtype="6" fill="hold" nodeType="afterEffect">
                                  <p:stCondLst>
                                    <p:cond delay="0"/>
                                  </p:stCondLst>
                                  <p:childTnLst>
                                    <p:set>
                                      <p:cBhvr>
                                        <p:cTn id="27" dur="1" fill="hold">
                                          <p:stCondLst>
                                            <p:cond delay="0"/>
                                          </p:stCondLst>
                                        </p:cTn>
                                        <p:tgtEl>
                                          <p:spTgt spid="50179">
                                            <p:txEl>
                                              <p:pRg st="7" end="7"/>
                                            </p:txEl>
                                          </p:spTgt>
                                        </p:tgtEl>
                                        <p:attrNameLst>
                                          <p:attrName>style.visibility</p:attrName>
                                        </p:attrNameLst>
                                      </p:cBhvr>
                                      <p:to>
                                        <p:strVal val="visible"/>
                                      </p:to>
                                    </p:set>
                                    <p:animEffect transition="in" filter="strips(downRight)">
                                      <p:cBhvr>
                                        <p:cTn id="28" dur="500"/>
                                        <p:tgtEl>
                                          <p:spTgt spid="50179">
                                            <p:txEl>
                                              <p:pRg st="7" end="7"/>
                                            </p:txEl>
                                          </p:spTgt>
                                        </p:tgtEl>
                                      </p:cBhvr>
                                    </p:animEffect>
                                  </p:childTnLst>
                                </p:cTn>
                              </p:par>
                            </p:childTnLst>
                          </p:cTn>
                        </p:par>
                        <p:par>
                          <p:cTn id="29" fill="hold" nodeType="afterGroup">
                            <p:stCondLst>
                              <p:cond delay="2000"/>
                            </p:stCondLst>
                            <p:childTnLst>
                              <p:par>
                                <p:cTn id="30" presetID="18" presetClass="entr" presetSubtype="12" fill="hold" nodeType="afterEffect">
                                  <p:stCondLst>
                                    <p:cond delay="0"/>
                                  </p:stCondLst>
                                  <p:childTnLst>
                                    <p:set>
                                      <p:cBhvr>
                                        <p:cTn id="31" dur="1" fill="hold">
                                          <p:stCondLst>
                                            <p:cond delay="0"/>
                                          </p:stCondLst>
                                        </p:cTn>
                                        <p:tgtEl>
                                          <p:spTgt spid="50179">
                                            <p:txEl>
                                              <p:pRg st="8" end="8"/>
                                            </p:txEl>
                                          </p:spTgt>
                                        </p:tgtEl>
                                        <p:attrNameLst>
                                          <p:attrName>style.visibility</p:attrName>
                                        </p:attrNameLst>
                                      </p:cBhvr>
                                      <p:to>
                                        <p:strVal val="visible"/>
                                      </p:to>
                                    </p:set>
                                    <p:animEffect transition="in" filter="strips(downLeft)">
                                      <p:cBhvr>
                                        <p:cTn id="32" dur="500"/>
                                        <p:tgtEl>
                                          <p:spTgt spid="50179">
                                            <p:txEl>
                                              <p:pRg st="8" end="8"/>
                                            </p:txEl>
                                          </p:spTgt>
                                        </p:tgtEl>
                                      </p:cBhvr>
                                    </p:animEffect>
                                  </p:childTnLst>
                                </p:cTn>
                              </p:par>
                            </p:childTnLst>
                          </p:cTn>
                        </p:par>
                        <p:par>
                          <p:cTn id="33" fill="hold" nodeType="afterGroup">
                            <p:stCondLst>
                              <p:cond delay="2500"/>
                            </p:stCondLst>
                            <p:childTnLst>
                              <p:par>
                                <p:cTn id="34" presetID="18" presetClass="entr" presetSubtype="6" fill="hold" nodeType="afterEffect">
                                  <p:stCondLst>
                                    <p:cond delay="0"/>
                                  </p:stCondLst>
                                  <p:childTnLst>
                                    <p:set>
                                      <p:cBhvr>
                                        <p:cTn id="35" dur="1" fill="hold">
                                          <p:stCondLst>
                                            <p:cond delay="0"/>
                                          </p:stCondLst>
                                        </p:cTn>
                                        <p:tgtEl>
                                          <p:spTgt spid="50179">
                                            <p:txEl>
                                              <p:pRg st="9" end="9"/>
                                            </p:txEl>
                                          </p:spTgt>
                                        </p:tgtEl>
                                        <p:attrNameLst>
                                          <p:attrName>style.visibility</p:attrName>
                                        </p:attrNameLst>
                                      </p:cBhvr>
                                      <p:to>
                                        <p:strVal val="visible"/>
                                      </p:to>
                                    </p:set>
                                    <p:animEffect transition="in" filter="strips(downRight)">
                                      <p:cBhvr>
                                        <p:cTn id="36" dur="500"/>
                                        <p:tgtEl>
                                          <p:spTgt spid="501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3349" y="924580"/>
            <a:ext cx="450745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2800" b="1" cap="all" dirty="0">
                <a:ln w="0"/>
                <a:solidFill>
                  <a:srgbClr val="FF9933"/>
                </a:solidFill>
                <a:effectLst>
                  <a:glow rad="63500">
                    <a:schemeClr val="accent6">
                      <a:satMod val="175000"/>
                      <a:alpha val="40000"/>
                    </a:schemeClr>
                  </a:glow>
                  <a:reflection blurRad="12700" stA="50000" endPos="50000" dist="5000" dir="5400000" sy="-100000" rotWithShape="0"/>
                </a:effectLst>
              </a:rPr>
              <a:t>Mechanism of action</a:t>
            </a:r>
          </a:p>
        </p:txBody>
      </p:sp>
      <p:sp>
        <p:nvSpPr>
          <p:cNvPr id="49155" name="Text Placeholder 2"/>
          <p:cNvSpPr>
            <a:spLocks noGrp="1"/>
          </p:cNvSpPr>
          <p:nvPr>
            <p:ph idx="1"/>
          </p:nvPr>
        </p:nvSpPr>
        <p:spPr>
          <a:xfrm>
            <a:off x="381000" y="2133600"/>
            <a:ext cx="8229600" cy="3352800"/>
          </a:xfrm>
        </p:spPr>
        <p:txBody>
          <a:bodyPr/>
          <a:lstStyle/>
          <a:p>
            <a:pPr eaLnBrk="1" hangingPunct="1"/>
            <a:r>
              <a:rPr lang="en-US" sz="2800" dirty="0" smtClean="0">
                <a:cs typeface="Andalus" pitchFamily="2" charset="-78"/>
              </a:rPr>
              <a:t>Ca</a:t>
            </a:r>
            <a:r>
              <a:rPr lang="en-US" sz="2800" baseline="-25000" dirty="0" smtClean="0">
                <a:cs typeface="Andalus" pitchFamily="2" charset="-78"/>
              </a:rPr>
              <a:t>5</a:t>
            </a:r>
            <a:r>
              <a:rPr lang="en-US" sz="2800" dirty="0" smtClean="0">
                <a:cs typeface="Andalus" pitchFamily="2" charset="-78"/>
              </a:rPr>
              <a:t>(PO4)</a:t>
            </a:r>
            <a:r>
              <a:rPr lang="en-US" sz="2800" baseline="-25000" dirty="0" smtClean="0">
                <a:cs typeface="Andalus" pitchFamily="2" charset="-78"/>
              </a:rPr>
              <a:t>3</a:t>
            </a:r>
            <a:r>
              <a:rPr lang="en-US" sz="2800" dirty="0" smtClean="0">
                <a:cs typeface="Andalus" pitchFamily="2" charset="-78"/>
              </a:rPr>
              <a:t>OH </a:t>
            </a:r>
            <a:r>
              <a:rPr lang="en-US" baseline="-25000" dirty="0" smtClean="0">
                <a:cs typeface="Andalus" pitchFamily="2" charset="-78"/>
              </a:rPr>
              <a:t> </a:t>
            </a:r>
            <a:r>
              <a:rPr lang="en-US" dirty="0" smtClean="0">
                <a:cs typeface="Andalus" pitchFamily="2" charset="-78"/>
              </a:rPr>
              <a:t>+ 4H</a:t>
            </a:r>
            <a:r>
              <a:rPr lang="en-US" baseline="30000" dirty="0" smtClean="0">
                <a:cs typeface="Andalus" pitchFamily="2" charset="-78"/>
              </a:rPr>
              <a:t>-</a:t>
            </a:r>
            <a:r>
              <a:rPr lang="en-US" dirty="0" smtClean="0">
                <a:cs typeface="Andalus" pitchFamily="2" charset="-78"/>
              </a:rPr>
              <a:t>           5Ca</a:t>
            </a:r>
            <a:r>
              <a:rPr lang="en-US" baseline="30000" dirty="0" smtClean="0">
                <a:cs typeface="Andalus" pitchFamily="2" charset="-78"/>
              </a:rPr>
              <a:t>++ </a:t>
            </a:r>
            <a:r>
              <a:rPr lang="en-US" dirty="0" smtClean="0">
                <a:cs typeface="Andalus" pitchFamily="2" charset="-78"/>
              </a:rPr>
              <a:t>+3Hpo4</a:t>
            </a:r>
            <a:r>
              <a:rPr lang="en-US" baseline="30000" dirty="0" smtClean="0">
                <a:cs typeface="Andalus" pitchFamily="2" charset="-78"/>
              </a:rPr>
              <a:t>-</a:t>
            </a:r>
            <a:r>
              <a:rPr lang="en-US" dirty="0" smtClean="0">
                <a:cs typeface="Andalus" pitchFamily="2" charset="-78"/>
              </a:rPr>
              <a:t> +H2O</a:t>
            </a:r>
          </a:p>
          <a:p>
            <a:pPr eaLnBrk="1" hangingPunct="1"/>
            <a:endParaRPr lang="en-US" baseline="30000" dirty="0" smtClean="0">
              <a:cs typeface="Andalus" pitchFamily="2" charset="-78"/>
            </a:endParaRPr>
          </a:p>
          <a:p>
            <a:pPr eaLnBrk="1" hangingPunct="1"/>
            <a:r>
              <a:rPr lang="en-US" sz="2400" dirty="0" err="1" smtClean="0">
                <a:cs typeface="Andalus" pitchFamily="2" charset="-78"/>
              </a:rPr>
              <a:t>Ca</a:t>
            </a:r>
            <a:r>
              <a:rPr lang="en-US" sz="2400" baseline="30000" dirty="0" smtClean="0">
                <a:cs typeface="Andalus" pitchFamily="2" charset="-78"/>
              </a:rPr>
              <a:t>++</a:t>
            </a:r>
            <a:r>
              <a:rPr lang="en-US" sz="2400" dirty="0" smtClean="0">
                <a:cs typeface="Andalus" pitchFamily="2" charset="-78"/>
              </a:rPr>
              <a:t> + Hpo4</a:t>
            </a:r>
            <a:r>
              <a:rPr lang="en-US" sz="2400" baseline="30000" dirty="0" smtClean="0">
                <a:cs typeface="Andalus" pitchFamily="2" charset="-78"/>
              </a:rPr>
              <a:t>_</a:t>
            </a:r>
            <a:r>
              <a:rPr lang="en-US" sz="2400" dirty="0" smtClean="0">
                <a:cs typeface="Andalus" pitchFamily="2" charset="-78"/>
              </a:rPr>
              <a:t>                            Ca.HPO42H2O  (DCPD)</a:t>
            </a:r>
          </a:p>
          <a:p>
            <a:pPr eaLnBrk="1" hangingPunct="1"/>
            <a:r>
              <a:rPr lang="en-US" sz="2800" dirty="0" smtClean="0">
                <a:cs typeface="Andalus" pitchFamily="2" charset="-78"/>
              </a:rPr>
              <a:t>Ca.HPO42H2O +F-            Ca5(PO4)3F+ 2HPO4+ 3H+  +2H</a:t>
            </a:r>
            <a:r>
              <a:rPr lang="en-US" sz="2800" baseline="-25000" dirty="0" smtClean="0">
                <a:cs typeface="Andalus" pitchFamily="2" charset="-78"/>
              </a:rPr>
              <a:t>2</a:t>
            </a:r>
            <a:r>
              <a:rPr lang="en-US" sz="2800" dirty="0" smtClean="0">
                <a:cs typeface="Andalus" pitchFamily="2" charset="-78"/>
              </a:rPr>
              <a:t>O</a:t>
            </a:r>
            <a:endParaRPr lang="en-US" dirty="0" smtClean="0">
              <a:cs typeface="Andalus" pitchFamily="2" charset="-78"/>
            </a:endParaRPr>
          </a:p>
          <a:p>
            <a:pPr eaLnBrk="1" hangingPunct="1"/>
            <a:endParaRPr lang="en-US" dirty="0" smtClean="0">
              <a:cs typeface="Andalus" pitchFamily="2" charset="-78"/>
            </a:endParaRPr>
          </a:p>
          <a:p>
            <a:pPr eaLnBrk="1" hangingPunct="1"/>
            <a:endParaRPr lang="en-US" dirty="0" smtClean="0">
              <a:cs typeface="Andalus" pitchFamily="2" charset="-78"/>
            </a:endParaRP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a:p>
            <a:pPr eaLnBrk="1" hangingPunct="1"/>
            <a:endParaRPr lang="en-US" baseline="30000" dirty="0" smtClean="0">
              <a:cs typeface="Andalus" pitchFamily="2" charset="-78"/>
            </a:endParaRPr>
          </a:p>
        </p:txBody>
      </p:sp>
      <p:cxnSp>
        <p:nvCxnSpPr>
          <p:cNvPr id="9" name="Straight Arrow Connector 8"/>
          <p:cNvCxnSpPr/>
          <p:nvPr/>
        </p:nvCxnSpPr>
        <p:spPr>
          <a:xfrm>
            <a:off x="2971800" y="3200400"/>
            <a:ext cx="11430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3657600"/>
            <a:ext cx="6096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2438400"/>
            <a:ext cx="6096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304800"/>
            <a:ext cx="3581400" cy="685800"/>
          </a:xfrm>
        </p:spPr>
        <p:txBody>
          <a:bodyPr/>
          <a:lstStyle/>
          <a:p>
            <a:pPr eaLnBrk="1" hangingPunct="1"/>
            <a:r>
              <a:rPr lang="en-US" sz="3200" b="1" dirty="0" smtClean="0">
                <a:solidFill>
                  <a:srgbClr val="FFC000"/>
                </a:solidFill>
              </a:rPr>
              <a:t>Clinical efficacy</a:t>
            </a:r>
          </a:p>
        </p:txBody>
      </p:sp>
      <p:graphicFrame>
        <p:nvGraphicFramePr>
          <p:cNvPr id="573565" name="Group 125"/>
          <p:cNvGraphicFramePr>
            <a:graphicFrameLocks noGrp="1"/>
          </p:cNvGraphicFramePr>
          <p:nvPr/>
        </p:nvGraphicFramePr>
        <p:xfrm>
          <a:off x="685800" y="1143000"/>
          <a:ext cx="8077200" cy="5264150"/>
        </p:xfrm>
        <a:graphic>
          <a:graphicData uri="http://schemas.openxmlformats.org/drawingml/2006/table">
            <a:tbl>
              <a:tblPr/>
              <a:tblGrid>
                <a:gridCol w="1218064"/>
                <a:gridCol w="1143961"/>
                <a:gridCol w="1143962"/>
                <a:gridCol w="1236590"/>
                <a:gridCol w="1185644"/>
                <a:gridCol w="1005020"/>
                <a:gridCol w="1143961"/>
              </a:tblGrid>
              <a:tr h="969196">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9933"/>
                          </a:solidFill>
                          <a:effectLst/>
                          <a:latin typeface="Arial" charset="0"/>
                        </a:rPr>
                        <a:t>Author</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9933"/>
                          </a:solidFill>
                          <a:effectLst/>
                          <a:latin typeface="Arial" charset="0"/>
                        </a:rPr>
                        <a:t>Year </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9933"/>
                          </a:solidFill>
                          <a:effectLst/>
                          <a:latin typeface="Arial" charset="0"/>
                        </a:rPr>
                        <a:t>Age group</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9933"/>
                          </a:solidFill>
                          <a:effectLst/>
                          <a:latin typeface="Arial" charset="0"/>
                        </a:rPr>
                        <a:t>Agent</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9933"/>
                          </a:solidFill>
                          <a:effectLst/>
                          <a:latin typeface="Arial" charset="0"/>
                        </a:rPr>
                        <a:t>Duration of study</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smtClean="0">
                        <a:ln>
                          <a:noFill/>
                        </a:ln>
                        <a:solidFill>
                          <a:srgbClr val="FF9933"/>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9933"/>
                          </a:solidFill>
                          <a:effectLst/>
                          <a:latin typeface="Arial" charset="0"/>
                        </a:rPr>
                        <a:t>DMFT</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smtClean="0">
                        <a:ln>
                          <a:noFill/>
                        </a:ln>
                        <a:solidFill>
                          <a:srgbClr val="FF9933"/>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9933"/>
                          </a:solidFill>
                          <a:effectLst/>
                          <a:latin typeface="Arial" charset="0"/>
                        </a:rPr>
                        <a:t>DMFS</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57049">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err="1" smtClean="0">
                          <a:ln>
                            <a:noFill/>
                          </a:ln>
                          <a:solidFill>
                            <a:srgbClr val="FF33CC"/>
                          </a:solidFill>
                          <a:effectLst/>
                          <a:latin typeface="Arial" charset="0"/>
                        </a:rPr>
                        <a:t>Muhler</a:t>
                      </a:r>
                      <a:endParaRPr kumimoji="0" lang="en-US" sz="1800" b="1" i="0" u="none" strike="noStrike" cap="none" normalizeH="0" baseline="0" dirty="0" smtClean="0">
                        <a:ln>
                          <a:noFill/>
                        </a:ln>
                        <a:solidFill>
                          <a:srgbClr val="FF33CC"/>
                        </a:solidFill>
                        <a:effectLst/>
                        <a:latin typeface="Arial"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1965</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6- 13 yrs</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8% SnF</a:t>
                      </a:r>
                      <a:r>
                        <a:rPr kumimoji="0" lang="en-US" sz="1800" b="1" i="0" u="none" strike="noStrike" cap="none" normalizeH="0" baseline="-25000" smtClean="0">
                          <a:ln>
                            <a:noFill/>
                          </a:ln>
                          <a:solidFill>
                            <a:schemeClr val="tx1"/>
                          </a:solidFill>
                          <a:effectLst/>
                          <a:latin typeface="Arial" charset="0"/>
                        </a:rPr>
                        <a:t>2</a:t>
                      </a:r>
                      <a:r>
                        <a:rPr kumimoji="0" lang="en-US" sz="18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NaH</a:t>
                      </a:r>
                      <a:r>
                        <a:rPr kumimoji="0" lang="en-US" sz="1800" b="1" i="0" u="none" strike="noStrike" cap="none" normalizeH="0" baseline="-25000" smtClean="0">
                          <a:ln>
                            <a:noFill/>
                          </a:ln>
                          <a:solidFill>
                            <a:schemeClr val="tx1"/>
                          </a:solidFill>
                          <a:effectLst/>
                          <a:latin typeface="Arial" charset="0"/>
                        </a:rPr>
                        <a:t>2</a:t>
                      </a:r>
                      <a:r>
                        <a:rPr kumimoji="0" lang="en-US" sz="1800" b="1" i="0" u="none" strike="noStrike" cap="none" normalizeH="0" baseline="0" smtClean="0">
                          <a:ln>
                            <a:noFill/>
                          </a:ln>
                          <a:solidFill>
                            <a:schemeClr val="tx1"/>
                          </a:solidFill>
                          <a:effectLst/>
                          <a:latin typeface="Arial" charset="0"/>
                        </a:rPr>
                        <a:t>PO</a:t>
                      </a:r>
                      <a:r>
                        <a:rPr kumimoji="0" lang="en-US" sz="1800" b="1" i="0" u="none" strike="noStrike" cap="none" normalizeH="0" baseline="-25000" smtClean="0">
                          <a:ln>
                            <a:noFill/>
                          </a:ln>
                          <a:solidFill>
                            <a:schemeClr val="tx1"/>
                          </a:solidFill>
                          <a:effectLst/>
                          <a:latin typeface="Arial" charset="0"/>
                        </a:rPr>
                        <a:t>4</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25000" smtClean="0">
                        <a:ln>
                          <a:noFill/>
                        </a:ln>
                        <a:solidFill>
                          <a:schemeClr val="tx1"/>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1 yr</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66%</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67%</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2046">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Horowitz</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rgbClr val="FF33CC"/>
                          </a:solidFill>
                          <a:effectLst/>
                          <a:latin typeface="Arial" charset="0"/>
                        </a:rPr>
                        <a:t>1968,69</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10-12 yrs</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1.2% F 0.1 M H</a:t>
                      </a:r>
                      <a:r>
                        <a:rPr kumimoji="0" lang="en-US" sz="1800" b="1" i="0" u="none" strike="noStrike" cap="none" normalizeH="0" baseline="-25000" dirty="0" smtClean="0">
                          <a:ln>
                            <a:noFill/>
                          </a:ln>
                          <a:solidFill>
                            <a:schemeClr val="tx1"/>
                          </a:solidFill>
                          <a:effectLst/>
                          <a:latin typeface="Arial" charset="0"/>
                        </a:rPr>
                        <a:t>3</a:t>
                      </a:r>
                      <a:r>
                        <a:rPr kumimoji="0" lang="en-US" sz="1800" b="1" i="0" u="none" strike="noStrike" cap="none" normalizeH="0" baseline="0" dirty="0" smtClean="0">
                          <a:ln>
                            <a:noFill/>
                          </a:ln>
                          <a:solidFill>
                            <a:schemeClr val="tx1"/>
                          </a:solidFill>
                          <a:effectLst/>
                          <a:latin typeface="Arial" charset="0"/>
                        </a:rPr>
                        <a:t> PO</a:t>
                      </a:r>
                      <a:r>
                        <a:rPr kumimoji="0" lang="en-US" sz="1800" b="1" i="0" u="none" strike="noStrike" cap="none" normalizeH="0" baseline="-25000" dirty="0" smtClean="0">
                          <a:ln>
                            <a:noFill/>
                          </a:ln>
                          <a:solidFill>
                            <a:schemeClr val="tx1"/>
                          </a:solidFill>
                          <a:effectLst/>
                          <a:latin typeface="Arial" charset="0"/>
                        </a:rPr>
                        <a:t>4</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1 yr</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2 yrs</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17%</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26%</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22%</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33%</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33777">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Jordan</a:t>
                      </a: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1969</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6 –12 yrs</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1.2% F (</a:t>
                      </a:r>
                      <a:r>
                        <a:rPr kumimoji="0" lang="en-US" sz="1800" b="1" i="0" u="none" strike="noStrike" cap="none" normalizeH="0" baseline="0" dirty="0" err="1" smtClean="0">
                          <a:ln>
                            <a:noFill/>
                          </a:ln>
                          <a:solidFill>
                            <a:schemeClr val="tx1"/>
                          </a:solidFill>
                          <a:effectLst/>
                          <a:latin typeface="Arial" charset="0"/>
                        </a:rPr>
                        <a:t>NaF+HF</a:t>
                      </a:r>
                      <a:r>
                        <a:rPr kumimoji="0" lang="en-US" sz="1800" b="1"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0.1 M H</a:t>
                      </a:r>
                      <a:r>
                        <a:rPr kumimoji="0" lang="en-US" sz="1800" b="1" i="0" u="none" strike="noStrike" cap="none" normalizeH="0" baseline="-25000" dirty="0" smtClean="0">
                          <a:ln>
                            <a:noFill/>
                          </a:ln>
                          <a:solidFill>
                            <a:schemeClr val="tx1"/>
                          </a:solidFill>
                          <a:effectLst/>
                          <a:latin typeface="Arial" charset="0"/>
                        </a:rPr>
                        <a:t>3</a:t>
                      </a:r>
                      <a:r>
                        <a:rPr kumimoji="0" lang="en-US" sz="1800" b="1" i="0" u="none" strike="noStrike" cap="none" normalizeH="0" baseline="0" dirty="0" smtClean="0">
                          <a:ln>
                            <a:noFill/>
                          </a:ln>
                          <a:solidFill>
                            <a:schemeClr val="tx1"/>
                          </a:solidFill>
                          <a:effectLst/>
                          <a:latin typeface="Arial" charset="0"/>
                        </a:rPr>
                        <a:t>PO</a:t>
                      </a:r>
                      <a:r>
                        <a:rPr kumimoji="0" lang="en-US" sz="1800" b="1" i="0" u="none" strike="noStrike" cap="none" normalizeH="0" baseline="-25000" dirty="0" smtClean="0">
                          <a:ln>
                            <a:noFill/>
                          </a:ln>
                          <a:solidFill>
                            <a:schemeClr val="tx1"/>
                          </a:solidFill>
                          <a:effectLst/>
                          <a:latin typeface="Arial" charset="0"/>
                        </a:rPr>
                        <a:t>4</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 yr</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26%</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35%</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6906">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err="1" smtClean="0">
                          <a:ln>
                            <a:noFill/>
                          </a:ln>
                          <a:solidFill>
                            <a:srgbClr val="FF33CC"/>
                          </a:solidFill>
                          <a:effectLst/>
                          <a:latin typeface="Arial" charset="0"/>
                        </a:rPr>
                        <a:t>Vrbic</a:t>
                      </a:r>
                      <a:endParaRPr kumimoji="0" lang="en-US" sz="1800" b="1" i="0" u="none" strike="noStrike" cap="none" normalizeH="0" baseline="0" dirty="0" smtClean="0">
                        <a:ln>
                          <a:noFill/>
                        </a:ln>
                        <a:solidFill>
                          <a:srgbClr val="FF33CC"/>
                        </a:solidFill>
                        <a:effectLst/>
                        <a:latin typeface="Arial"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1974</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10-12 yrs</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 NaF</a:t>
                      </a:r>
                    </a:p>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0.1 M H</a:t>
                      </a:r>
                      <a:r>
                        <a:rPr kumimoji="0" lang="en-US" sz="1800" b="1" i="0" u="none" strike="noStrike" cap="none" normalizeH="0" baseline="-25000" dirty="0" smtClean="0">
                          <a:ln>
                            <a:noFill/>
                          </a:ln>
                          <a:solidFill>
                            <a:schemeClr val="tx1"/>
                          </a:solidFill>
                          <a:effectLst/>
                          <a:latin typeface="Arial" charset="0"/>
                        </a:rPr>
                        <a:t>3</a:t>
                      </a:r>
                      <a:r>
                        <a:rPr kumimoji="0" lang="en-US" sz="1800" b="1" i="0" u="none" strike="noStrike" cap="none" normalizeH="0" baseline="0" dirty="0" smtClean="0">
                          <a:ln>
                            <a:noFill/>
                          </a:ln>
                          <a:solidFill>
                            <a:schemeClr val="tx1"/>
                          </a:solidFill>
                          <a:effectLst/>
                          <a:latin typeface="Arial" charset="0"/>
                        </a:rPr>
                        <a:t>PO</a:t>
                      </a:r>
                      <a:r>
                        <a:rPr kumimoji="0" lang="en-US" sz="1800" b="1" i="0" u="none" strike="noStrike" cap="none" normalizeH="0" baseline="-25000" dirty="0" smtClean="0">
                          <a:ln>
                            <a:noFill/>
                          </a:ln>
                          <a:solidFill>
                            <a:schemeClr val="tx1"/>
                          </a:solidFill>
                          <a:effectLst/>
                          <a:latin typeface="Arial" charset="0"/>
                        </a:rPr>
                        <a:t>4</a:t>
                      </a:r>
                      <a:r>
                        <a:rPr kumimoji="0" lang="en-US" sz="1800" b="1" i="0" u="none" strike="noStrike" cap="none" normalizeH="0" baseline="0" dirty="0" smtClean="0">
                          <a:ln>
                            <a:noFill/>
                          </a:ln>
                          <a:solidFill>
                            <a:schemeClr val="tx1"/>
                          </a:solidFill>
                          <a:effectLst/>
                          <a:latin typeface="Arial" charset="0"/>
                        </a:rPr>
                        <a:t> </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 yrs</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16%</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23%</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5175">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Van </a:t>
                      </a:r>
                      <a:r>
                        <a:rPr kumimoji="0" lang="en-US" sz="1800" b="1" i="0" u="none" strike="noStrike" cap="none" normalizeH="0" baseline="0" dirty="0" err="1" smtClean="0">
                          <a:ln>
                            <a:noFill/>
                          </a:ln>
                          <a:solidFill>
                            <a:srgbClr val="FF33CC"/>
                          </a:solidFill>
                          <a:effectLst/>
                          <a:latin typeface="Arial" charset="0"/>
                        </a:rPr>
                        <a:t>Rijkom</a:t>
                      </a:r>
                      <a:endParaRPr kumimoji="0" lang="en-US" sz="1800" b="1" i="0" u="none" strike="noStrike" cap="none" normalizeH="0" baseline="0" dirty="0" smtClean="0">
                        <a:ln>
                          <a:noFill/>
                        </a:ln>
                        <a:solidFill>
                          <a:srgbClr val="FF33CC"/>
                        </a:solidFill>
                        <a:effectLst/>
                        <a:latin typeface="Arial" charset="0"/>
                      </a:endParaRPr>
                    </a:p>
                  </a:txBody>
                  <a:tcPr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33CC"/>
                          </a:solidFill>
                          <a:effectLst/>
                          <a:latin typeface="Arial" charset="0"/>
                        </a:rPr>
                        <a:t>2004</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1.23% </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18-70%</a:t>
                      </a:r>
                    </a:p>
                  </a:txBody>
                  <a:tcPr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2400"/>
            <a:ext cx="4038600" cy="1143000"/>
          </a:xfrm>
        </p:spPr>
        <p:txBody>
          <a:bodyPr/>
          <a:lstStyle/>
          <a:p>
            <a:pPr eaLnBrk="1" hangingPunct="1"/>
            <a:r>
              <a:rPr lang="en-US" sz="2800" b="1" dirty="0" smtClean="0">
                <a:solidFill>
                  <a:srgbClr val="C00000"/>
                </a:solidFill>
                <a:latin typeface="Papyrus" pitchFamily="66" charset="0"/>
              </a:rPr>
              <a:t>AMINE FLUORIDE</a:t>
            </a:r>
          </a:p>
        </p:txBody>
      </p:sp>
      <p:sp>
        <p:nvSpPr>
          <p:cNvPr id="51203" name="Content Placeholder 2"/>
          <p:cNvSpPr>
            <a:spLocks noGrp="1"/>
          </p:cNvSpPr>
          <p:nvPr>
            <p:ph idx="1"/>
          </p:nvPr>
        </p:nvSpPr>
        <p:spPr>
          <a:xfrm>
            <a:off x="457200" y="1447800"/>
            <a:ext cx="8229600" cy="4389438"/>
          </a:xfrm>
        </p:spPr>
        <p:txBody>
          <a:bodyPr/>
          <a:lstStyle/>
          <a:p>
            <a:pPr eaLnBrk="1" hangingPunct="1">
              <a:buFont typeface="Wingdings 2" pitchFamily="18" charset="2"/>
              <a:buNone/>
            </a:pPr>
            <a:endParaRPr lang="en-US" sz="2400" dirty="0" smtClean="0">
              <a:cs typeface="Andalus" pitchFamily="2" charset="-78"/>
            </a:endParaRPr>
          </a:p>
          <a:p>
            <a:pPr eaLnBrk="1" hangingPunct="1">
              <a:buFont typeface="Wingdings" pitchFamily="2" charset="2"/>
              <a:buChar char="®"/>
            </a:pPr>
            <a:r>
              <a:rPr lang="en-US" sz="2400" dirty="0" smtClean="0">
                <a:cs typeface="Andalus" pitchFamily="2" charset="-78"/>
              </a:rPr>
              <a:t>Effects of amine fluoride on enamel solubility in vitro </a:t>
            </a:r>
            <a:r>
              <a:rPr lang="en-US" sz="2400" dirty="0" smtClean="0">
                <a:solidFill>
                  <a:srgbClr val="FF33CC"/>
                </a:solidFill>
                <a:cs typeface="Andalus" pitchFamily="2" charset="-78"/>
              </a:rPr>
              <a:t>[Zurich, </a:t>
            </a:r>
            <a:r>
              <a:rPr lang="en-US" sz="2400" dirty="0" err="1" smtClean="0">
                <a:solidFill>
                  <a:srgbClr val="FF33CC"/>
                </a:solidFill>
                <a:cs typeface="Andalus" pitchFamily="2" charset="-78"/>
              </a:rPr>
              <a:t>Muhlemann</a:t>
            </a:r>
            <a:r>
              <a:rPr lang="en-US" sz="2400" dirty="0" smtClean="0">
                <a:solidFill>
                  <a:srgbClr val="FF33CC"/>
                </a:solidFill>
                <a:cs typeface="Andalus" pitchFamily="2" charset="-78"/>
              </a:rPr>
              <a:t> (1957)]</a:t>
            </a:r>
          </a:p>
          <a:p>
            <a:pPr eaLnBrk="1" hangingPunct="1">
              <a:buFont typeface="Wingdings" pitchFamily="2" charset="2"/>
              <a:buChar char="v"/>
            </a:pPr>
            <a:r>
              <a:rPr lang="en-US" sz="2400" dirty="0" smtClean="0">
                <a:cs typeface="Andalus" pitchFamily="2" charset="-78"/>
              </a:rPr>
              <a:t>Reported that – </a:t>
            </a:r>
            <a:r>
              <a:rPr lang="en-US" sz="2400" dirty="0" err="1" smtClean="0">
                <a:cs typeface="Andalus" pitchFamily="2" charset="-78"/>
              </a:rPr>
              <a:t>hydrofluoride</a:t>
            </a:r>
            <a:r>
              <a:rPr lang="en-US" sz="2400" dirty="0" smtClean="0">
                <a:cs typeface="Andalus" pitchFamily="2" charset="-78"/>
              </a:rPr>
              <a:t> of long chain aliphatic amines reduced enamel solubility to a greater extent that did by SnF2.</a:t>
            </a:r>
          </a:p>
          <a:p>
            <a:pPr eaLnBrk="1" hangingPunct="1">
              <a:buFont typeface="Wingdings" pitchFamily="2" charset="2"/>
              <a:buChar char="v"/>
            </a:pPr>
            <a:endParaRPr lang="en-US" sz="2400" dirty="0" smtClean="0">
              <a:cs typeface="Andalus" pitchFamily="2" charset="-78"/>
            </a:endParaRPr>
          </a:p>
          <a:p>
            <a:pPr eaLnBrk="1" hangingPunct="1">
              <a:buFont typeface="Wingdings" pitchFamily="2" charset="2"/>
              <a:buChar char="®"/>
            </a:pPr>
            <a:r>
              <a:rPr lang="en-US" sz="2400" dirty="0" smtClean="0">
                <a:cs typeface="Andalus" pitchFamily="2" charset="-78"/>
              </a:rPr>
              <a:t>Chemical protection by fluoride and physicochemical protection due to organic portion.</a:t>
            </a:r>
          </a:p>
          <a:p>
            <a:pPr eaLnBrk="1" hangingPunct="1"/>
            <a:endParaRPr lang="en-US" sz="2400" dirty="0" smtClean="0"/>
          </a:p>
        </p:txBody>
      </p:sp>
      <p:pic>
        <p:nvPicPr>
          <p:cNvPr id="53252" name="Picture 5" descr="C:\Documents and Settings\user\Desktop\Picture1.png"/>
          <p:cNvPicPr>
            <a:picLocks noChangeAspect="1" noChangeArrowheads="1"/>
          </p:cNvPicPr>
          <p:nvPr/>
        </p:nvPicPr>
        <p:blipFill>
          <a:blip r:embed="rId2"/>
          <a:srcRect l="18668" t="13312" r="15443"/>
          <a:stretch>
            <a:fillRect/>
          </a:stretch>
        </p:blipFill>
        <p:spPr bwMode="auto">
          <a:xfrm>
            <a:off x="4724400" y="5181600"/>
            <a:ext cx="4038600" cy="1547813"/>
          </a:xfrm>
          <a:prstGeom prst="rect">
            <a:avLst/>
          </a:prstGeom>
          <a:noFill/>
          <a:ln w="9525">
            <a:solidFill>
              <a:schemeClr val="accent1">
                <a:lumMod val="50000"/>
              </a:schemeClr>
            </a:solidFill>
            <a:miter lim="800000"/>
            <a:headEnd/>
            <a:tailEnd/>
          </a:ln>
        </p:spPr>
      </p:pic>
    </p:spTree>
  </p:cSld>
  <p:clrMapOvr>
    <a:masterClrMapping/>
  </p:clrMapOvr>
  <p:transition spd="med">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eaLnBrk="1" fontAlgn="auto" hangingPunct="1">
              <a:spcAft>
                <a:spcPts val="0"/>
              </a:spcAft>
              <a:defRPr/>
            </a:pPr>
            <a:r>
              <a:rPr lang="en-US" sz="4000" u="sng" dirty="0" smtClean="0">
                <a:solidFill>
                  <a:srgbClr val="C00000"/>
                </a:solidFill>
                <a:latin typeface="Andalus" pitchFamily="2" charset="-78"/>
                <a:cs typeface="Andalus" pitchFamily="2" charset="-78"/>
              </a:rPr>
              <a:t>FLUORIDE VARNISH</a:t>
            </a:r>
            <a:br>
              <a:rPr lang="en-US" sz="4000" u="sng" dirty="0" smtClean="0">
                <a:solidFill>
                  <a:srgbClr val="C00000"/>
                </a:solidFill>
                <a:latin typeface="Andalus" pitchFamily="2" charset="-78"/>
                <a:cs typeface="Andalus" pitchFamily="2" charset="-78"/>
              </a:rPr>
            </a:br>
            <a:endParaRPr lang="en-US" dirty="0"/>
          </a:p>
        </p:txBody>
      </p:sp>
      <p:sp>
        <p:nvSpPr>
          <p:cNvPr id="3" name="Content Placeholder 2"/>
          <p:cNvSpPr>
            <a:spLocks noGrp="1"/>
          </p:cNvSpPr>
          <p:nvPr>
            <p:ph idx="1"/>
          </p:nvPr>
        </p:nvSpPr>
        <p:spPr>
          <a:xfrm>
            <a:off x="1143000" y="2087563"/>
            <a:ext cx="6934200" cy="4084637"/>
          </a:xfrm>
          <a:solidFill>
            <a:schemeClr val="bg2">
              <a:lumMod val="75000"/>
            </a:schemeClr>
          </a:solidFill>
        </p:spPr>
        <p:txBody>
          <a:bodyPr>
            <a:normAutofit/>
          </a:bodyPr>
          <a:lstStyle/>
          <a:p>
            <a:pPr marL="274320" indent="-274320" eaLnBrk="1" fontAlgn="auto" hangingPunct="1">
              <a:lnSpc>
                <a:spcPct val="120000"/>
              </a:lnSpc>
              <a:spcAft>
                <a:spcPts val="0"/>
              </a:spcAft>
              <a:buClr>
                <a:schemeClr val="accent3"/>
              </a:buClr>
              <a:buFont typeface="Wingdings 2"/>
              <a:buNone/>
              <a:defRPr/>
            </a:pPr>
            <a:r>
              <a:rPr lang="en-US" sz="2800" b="1" dirty="0" smtClean="0">
                <a:solidFill>
                  <a:srgbClr val="C00000"/>
                </a:solidFill>
                <a:latin typeface="Andalus" pitchFamily="2" charset="-78"/>
                <a:cs typeface="Andalus" pitchFamily="2" charset="-78"/>
              </a:rPr>
              <a:t>Schmidt (1964) </a:t>
            </a:r>
            <a:r>
              <a:rPr lang="en-US" sz="2800" b="1" dirty="0" smtClean="0">
                <a:latin typeface="Andalus" pitchFamily="2" charset="-78"/>
                <a:cs typeface="Andalus" pitchFamily="2" charset="-78"/>
              </a:rPr>
              <a:t>lacquer containing fluoride</a:t>
            </a:r>
          </a:p>
          <a:p>
            <a:pPr marL="274320" indent="-274320" eaLnBrk="1" fontAlgn="auto" hangingPunct="1">
              <a:lnSpc>
                <a:spcPct val="120000"/>
              </a:lnSpc>
              <a:spcAft>
                <a:spcPts val="0"/>
              </a:spcAft>
              <a:buClr>
                <a:schemeClr val="accent3"/>
              </a:buClr>
              <a:buFont typeface="Wingdings 2"/>
              <a:buNone/>
              <a:defRPr/>
            </a:pPr>
            <a:endParaRPr lang="en-US" sz="2800" b="1" dirty="0" smtClean="0">
              <a:latin typeface="Andalus" pitchFamily="2" charset="-78"/>
              <a:cs typeface="Andalus" pitchFamily="2" charset="-78"/>
            </a:endParaRPr>
          </a:p>
          <a:p>
            <a:pPr marL="274320" indent="-274320" eaLnBrk="1" fontAlgn="auto" hangingPunct="1">
              <a:lnSpc>
                <a:spcPct val="120000"/>
              </a:lnSpc>
              <a:spcAft>
                <a:spcPts val="0"/>
              </a:spcAft>
              <a:buClr>
                <a:schemeClr val="accent3"/>
              </a:buClr>
              <a:buFont typeface="Wingdings 2"/>
              <a:buNone/>
              <a:defRPr/>
            </a:pPr>
            <a:r>
              <a:rPr lang="en-US" sz="2800" b="1" dirty="0" smtClean="0">
                <a:latin typeface="Andalus" pitchFamily="2" charset="-78"/>
                <a:cs typeface="Andalus" pitchFamily="2" charset="-78"/>
              </a:rPr>
              <a:t>	                 to prevent </a:t>
            </a:r>
          </a:p>
          <a:p>
            <a:pPr marL="274320" indent="-274320" eaLnBrk="1" fontAlgn="auto" hangingPunct="1">
              <a:lnSpc>
                <a:spcPct val="120000"/>
              </a:lnSpc>
              <a:spcAft>
                <a:spcPts val="0"/>
              </a:spcAft>
              <a:buClr>
                <a:schemeClr val="accent3"/>
              </a:buClr>
              <a:buFont typeface="Wingdings 2"/>
              <a:buNone/>
              <a:defRPr/>
            </a:pPr>
            <a:endParaRPr lang="en-US" sz="2800" b="1" dirty="0" smtClean="0">
              <a:latin typeface="Andalus" pitchFamily="2" charset="-78"/>
              <a:cs typeface="Andalus" pitchFamily="2" charset="-78"/>
            </a:endParaRPr>
          </a:p>
          <a:p>
            <a:pPr marL="274320" indent="-274320" eaLnBrk="1" fontAlgn="auto" hangingPunct="1">
              <a:lnSpc>
                <a:spcPct val="120000"/>
              </a:lnSpc>
              <a:spcAft>
                <a:spcPts val="0"/>
              </a:spcAft>
              <a:buClr>
                <a:schemeClr val="accent3"/>
              </a:buClr>
              <a:buFont typeface="Wingdings 2"/>
              <a:buNone/>
              <a:defRPr/>
            </a:pPr>
            <a:r>
              <a:rPr lang="en-US" sz="2800" dirty="0" smtClean="0">
                <a:latin typeface="Andalus" pitchFamily="2" charset="-78"/>
                <a:cs typeface="Andalus" pitchFamily="2" charset="-78"/>
              </a:rPr>
              <a:t>	</a:t>
            </a:r>
            <a:r>
              <a:rPr lang="en-US" sz="2800" b="1" dirty="0" smtClean="0">
                <a:latin typeface="Andalus" pitchFamily="2" charset="-78"/>
                <a:cs typeface="Andalus" pitchFamily="2" charset="-78"/>
              </a:rPr>
              <a:t>Leaching of fluoride and calcium fluoride</a:t>
            </a:r>
          </a:p>
          <a:p>
            <a:pPr marL="274320" indent="-274320" eaLnBrk="1" fontAlgn="auto" hangingPunct="1">
              <a:lnSpc>
                <a:spcPct val="120000"/>
              </a:lnSpc>
              <a:spcAft>
                <a:spcPts val="0"/>
              </a:spcAft>
              <a:buClr>
                <a:schemeClr val="accent3"/>
              </a:buClr>
              <a:buFont typeface="Wingdings 2"/>
              <a:buNone/>
              <a:defRPr/>
            </a:pPr>
            <a:endParaRPr lang="en-US" sz="2800" b="1" dirty="0" smtClean="0">
              <a:latin typeface="Andalus" pitchFamily="2" charset="-78"/>
              <a:cs typeface="Andalus" pitchFamily="2" charset="-78"/>
            </a:endParaRPr>
          </a:p>
        </p:txBody>
      </p:sp>
      <p:cxnSp>
        <p:nvCxnSpPr>
          <p:cNvPr id="5" name="Straight Arrow Connector 4"/>
          <p:cNvCxnSpPr/>
          <p:nvPr/>
        </p:nvCxnSpPr>
        <p:spPr>
          <a:xfrm rot="5400000">
            <a:off x="3543301" y="3009900"/>
            <a:ext cx="6858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3620294" y="4228306"/>
            <a:ext cx="68580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7"/>
          <p:cNvSpPr>
            <a:spLocks noGrp="1" noChangeArrowheads="1"/>
          </p:cNvSpPr>
          <p:nvPr>
            <p:ph idx="1"/>
          </p:nvPr>
        </p:nvSpPr>
        <p:spPr>
          <a:xfrm>
            <a:off x="914400" y="533400"/>
            <a:ext cx="7924800" cy="6019800"/>
          </a:xfrm>
        </p:spPr>
        <p:txBody>
          <a:bodyPr/>
          <a:lstStyle/>
          <a:p>
            <a:pPr eaLnBrk="1" hangingPunct="1">
              <a:lnSpc>
                <a:spcPct val="110000"/>
              </a:lnSpc>
              <a:defRPr/>
            </a:pPr>
            <a:r>
              <a:rPr lang="en-US" sz="2000" b="1" dirty="0" smtClean="0">
                <a:latin typeface="+mj-lt"/>
                <a:cs typeface="Andalus" pitchFamily="2" charset="-78"/>
              </a:rPr>
              <a:t>Types</a:t>
            </a:r>
          </a:p>
          <a:p>
            <a:pPr eaLnBrk="1" hangingPunct="1">
              <a:lnSpc>
                <a:spcPct val="110000"/>
              </a:lnSpc>
              <a:buFont typeface="Wingdings" pitchFamily="2" charset="2"/>
              <a:buNone/>
              <a:defRPr/>
            </a:pPr>
            <a:r>
              <a:rPr lang="en-US" sz="2000" b="1" dirty="0" smtClean="0">
                <a:latin typeface="+mj-lt"/>
                <a:cs typeface="Andalus" pitchFamily="2" charset="-78"/>
              </a:rPr>
              <a:t>		</a:t>
            </a:r>
            <a:r>
              <a:rPr lang="en-US" sz="2000" b="1" dirty="0" err="1" smtClean="0">
                <a:solidFill>
                  <a:srgbClr val="00B050"/>
                </a:solidFill>
                <a:latin typeface="+mj-lt"/>
                <a:cs typeface="Andalus" pitchFamily="2" charset="-78"/>
              </a:rPr>
              <a:t>Duraphat</a:t>
            </a:r>
            <a:r>
              <a:rPr lang="en-US" sz="2000" b="1" dirty="0" smtClean="0">
                <a:solidFill>
                  <a:srgbClr val="00B050"/>
                </a:solidFill>
                <a:latin typeface="+mj-lt"/>
                <a:cs typeface="Andalus" pitchFamily="2" charset="-78"/>
              </a:rPr>
              <a:t> (2.2% F) Na F</a:t>
            </a:r>
          </a:p>
          <a:p>
            <a:pPr eaLnBrk="1" hangingPunct="1">
              <a:lnSpc>
                <a:spcPct val="110000"/>
              </a:lnSpc>
              <a:buFont typeface="Wingdings" pitchFamily="2" charset="2"/>
              <a:buNone/>
              <a:defRPr/>
            </a:pPr>
            <a:r>
              <a:rPr lang="en-US" sz="2000" b="1" dirty="0" smtClean="0">
                <a:solidFill>
                  <a:srgbClr val="00B050"/>
                </a:solidFill>
                <a:latin typeface="+mj-lt"/>
                <a:cs typeface="Andalus" pitchFamily="2" charset="-78"/>
              </a:rPr>
              <a:t>		</a:t>
            </a:r>
            <a:r>
              <a:rPr lang="en-US" sz="2000" b="1" dirty="0" err="1" smtClean="0">
                <a:solidFill>
                  <a:srgbClr val="00B050"/>
                </a:solidFill>
                <a:latin typeface="+mj-lt"/>
                <a:cs typeface="Andalus" pitchFamily="2" charset="-78"/>
              </a:rPr>
              <a:t>Fluorprotector</a:t>
            </a:r>
            <a:r>
              <a:rPr lang="en-US" sz="2000" b="1" dirty="0" smtClean="0">
                <a:solidFill>
                  <a:srgbClr val="00B050"/>
                </a:solidFill>
                <a:latin typeface="+mj-lt"/>
                <a:cs typeface="Andalus" pitchFamily="2" charset="-78"/>
              </a:rPr>
              <a:t> ( 0.7% F) organic fluoride</a:t>
            </a:r>
          </a:p>
          <a:p>
            <a:pPr eaLnBrk="1" hangingPunct="1">
              <a:lnSpc>
                <a:spcPct val="110000"/>
              </a:lnSpc>
              <a:defRPr/>
            </a:pPr>
            <a:endParaRPr lang="en-US" sz="2000" b="1" dirty="0" smtClean="0">
              <a:latin typeface="+mj-lt"/>
              <a:cs typeface="Andalus" pitchFamily="2" charset="-78"/>
            </a:endParaRPr>
          </a:p>
          <a:p>
            <a:pPr eaLnBrk="1" hangingPunct="1">
              <a:lnSpc>
                <a:spcPct val="110000"/>
              </a:lnSpc>
              <a:buFont typeface="Wingdings" pitchFamily="2" charset="2"/>
              <a:buChar char="v"/>
              <a:defRPr/>
            </a:pPr>
            <a:r>
              <a:rPr lang="en-US" sz="2400" b="1" i="1" u="sng" dirty="0" smtClean="0">
                <a:solidFill>
                  <a:srgbClr val="C00000"/>
                </a:solidFill>
                <a:latin typeface="+mj-lt"/>
                <a:cs typeface="Andalus" pitchFamily="2" charset="-78"/>
              </a:rPr>
              <a:t>Composition:</a:t>
            </a:r>
          </a:p>
          <a:p>
            <a:pPr eaLnBrk="1" hangingPunct="1">
              <a:lnSpc>
                <a:spcPct val="110000"/>
              </a:lnSpc>
              <a:defRPr/>
            </a:pPr>
            <a:r>
              <a:rPr lang="en-US" sz="2000" b="1" dirty="0" err="1" smtClean="0">
                <a:solidFill>
                  <a:srgbClr val="FF0000"/>
                </a:solidFill>
                <a:latin typeface="+mj-lt"/>
                <a:cs typeface="Andalus" pitchFamily="2" charset="-78"/>
              </a:rPr>
              <a:t>Fluorprotector</a:t>
            </a:r>
            <a:r>
              <a:rPr lang="en-US" sz="2000" b="1" dirty="0" smtClean="0">
                <a:solidFill>
                  <a:srgbClr val="FF0000"/>
                </a:solidFill>
                <a:latin typeface="+mj-lt"/>
                <a:cs typeface="Andalus" pitchFamily="2" charset="-78"/>
              </a:rPr>
              <a:t>:</a:t>
            </a:r>
            <a:r>
              <a:rPr lang="en-US" sz="2000" b="1" dirty="0" smtClean="0">
                <a:latin typeface="+mj-lt"/>
                <a:cs typeface="Andalus" pitchFamily="2" charset="-78"/>
              </a:rPr>
              <a:t> </a:t>
            </a:r>
            <a:r>
              <a:rPr lang="en-US" sz="2000" b="1" dirty="0" err="1" smtClean="0">
                <a:latin typeface="+mj-lt"/>
                <a:cs typeface="Andalus" pitchFamily="2" charset="-78"/>
              </a:rPr>
              <a:t>colourless</a:t>
            </a:r>
            <a:r>
              <a:rPr lang="en-US" sz="2000" b="1" dirty="0" smtClean="0">
                <a:latin typeface="+mj-lt"/>
                <a:cs typeface="Andalus" pitchFamily="2" charset="-78"/>
              </a:rPr>
              <a:t>, polyurethane lacquer. The F </a:t>
            </a:r>
            <a:r>
              <a:rPr lang="en-US" sz="2000" b="1" dirty="0" err="1" smtClean="0">
                <a:latin typeface="+mj-lt"/>
                <a:cs typeface="Andalus" pitchFamily="2" charset="-78"/>
              </a:rPr>
              <a:t>compund</a:t>
            </a:r>
            <a:r>
              <a:rPr lang="en-US" sz="2000" b="1" dirty="0" smtClean="0">
                <a:latin typeface="+mj-lt"/>
                <a:cs typeface="Andalus" pitchFamily="2" charset="-78"/>
              </a:rPr>
              <a:t> is a </a:t>
            </a:r>
            <a:r>
              <a:rPr lang="en-US" sz="2000" b="1" dirty="0" err="1" smtClean="0">
                <a:latin typeface="+mj-lt"/>
                <a:cs typeface="Andalus" pitchFamily="2" charset="-78"/>
              </a:rPr>
              <a:t>difluoosilane</a:t>
            </a:r>
            <a:r>
              <a:rPr lang="en-US" sz="2000" b="1" dirty="0" smtClean="0">
                <a:latin typeface="+mj-lt"/>
                <a:cs typeface="Andalus" pitchFamily="2" charset="-78"/>
              </a:rPr>
              <a:t> ( 3-methoxy- 4 </a:t>
            </a:r>
            <a:r>
              <a:rPr lang="en-US" sz="2000" b="1" dirty="0" err="1" smtClean="0">
                <a:latin typeface="+mj-lt"/>
                <a:cs typeface="Andalus" pitchFamily="2" charset="-78"/>
              </a:rPr>
              <a:t>hydroxy</a:t>
            </a:r>
            <a:r>
              <a:rPr lang="en-US" sz="2000" b="1" dirty="0" smtClean="0">
                <a:latin typeface="+mj-lt"/>
                <a:cs typeface="Andalus" pitchFamily="2" charset="-78"/>
              </a:rPr>
              <a:t>- </a:t>
            </a:r>
            <a:r>
              <a:rPr lang="en-US" sz="2000" b="1" dirty="0" err="1" smtClean="0">
                <a:latin typeface="+mj-lt"/>
                <a:cs typeface="Andalus" pitchFamily="2" charset="-78"/>
              </a:rPr>
              <a:t>cyclohexyl</a:t>
            </a:r>
            <a:r>
              <a:rPr lang="en-US" sz="2000" b="1" dirty="0" smtClean="0">
                <a:latin typeface="+mj-lt"/>
                <a:cs typeface="Andalus" pitchFamily="2" charset="-78"/>
              </a:rPr>
              <a:t>) ethyl </a:t>
            </a:r>
            <a:r>
              <a:rPr lang="en-US" sz="2000" b="1" dirty="0" err="1" smtClean="0">
                <a:latin typeface="+mj-lt"/>
                <a:cs typeface="Andalus" pitchFamily="2" charset="-78"/>
              </a:rPr>
              <a:t>difluorohydroxy</a:t>
            </a:r>
            <a:r>
              <a:rPr lang="en-US" sz="2000" b="1" dirty="0" smtClean="0">
                <a:latin typeface="+mj-lt"/>
                <a:cs typeface="Andalus" pitchFamily="2" charset="-78"/>
              </a:rPr>
              <a:t> </a:t>
            </a:r>
            <a:r>
              <a:rPr lang="en-US" sz="2000" b="1" dirty="0" err="1" smtClean="0">
                <a:latin typeface="+mj-lt"/>
                <a:cs typeface="Andalus" pitchFamily="2" charset="-78"/>
              </a:rPr>
              <a:t>silane</a:t>
            </a:r>
            <a:r>
              <a:rPr lang="en-US" sz="2000" b="1" dirty="0" smtClean="0">
                <a:latin typeface="+mj-lt"/>
                <a:cs typeface="Andalus" pitchFamily="2" charset="-78"/>
              </a:rPr>
              <a:t> in a </a:t>
            </a:r>
            <a:r>
              <a:rPr lang="en-US" sz="2000" b="1" dirty="0" err="1" smtClean="0">
                <a:latin typeface="+mj-lt"/>
                <a:cs typeface="Andalus" pitchFamily="2" charset="-78"/>
              </a:rPr>
              <a:t>conc.of</a:t>
            </a:r>
            <a:r>
              <a:rPr lang="en-US" sz="2000" b="1" dirty="0" smtClean="0">
                <a:latin typeface="+mj-lt"/>
                <a:cs typeface="Andalus" pitchFamily="2" charset="-78"/>
              </a:rPr>
              <a:t> 2% by weight. The F content is 0.7% by weight and the active F available is 7000ppm.</a:t>
            </a:r>
          </a:p>
          <a:p>
            <a:pPr eaLnBrk="1" hangingPunct="1">
              <a:lnSpc>
                <a:spcPct val="110000"/>
              </a:lnSpc>
              <a:buFont typeface="Wingdings 2" pitchFamily="18" charset="2"/>
              <a:buNone/>
              <a:defRPr/>
            </a:pPr>
            <a:endParaRPr lang="en-US" sz="2000" b="1" dirty="0" smtClean="0">
              <a:latin typeface="+mj-lt"/>
              <a:cs typeface="Andalus" pitchFamily="2" charset="-78"/>
            </a:endParaRPr>
          </a:p>
          <a:p>
            <a:pPr eaLnBrk="1" hangingPunct="1">
              <a:lnSpc>
                <a:spcPct val="110000"/>
              </a:lnSpc>
              <a:defRPr/>
            </a:pPr>
            <a:r>
              <a:rPr lang="en-US" sz="2000" b="1" dirty="0" err="1" smtClean="0">
                <a:solidFill>
                  <a:srgbClr val="FF0000"/>
                </a:solidFill>
                <a:latin typeface="+mj-lt"/>
                <a:cs typeface="Andalus" pitchFamily="2" charset="-78"/>
              </a:rPr>
              <a:t>Duraphat</a:t>
            </a:r>
            <a:r>
              <a:rPr lang="en-US" sz="2000" b="1" dirty="0" smtClean="0">
                <a:solidFill>
                  <a:srgbClr val="FF0000"/>
                </a:solidFill>
                <a:latin typeface="+mj-lt"/>
                <a:cs typeface="Andalus" pitchFamily="2" charset="-78"/>
              </a:rPr>
              <a:t> </a:t>
            </a:r>
            <a:r>
              <a:rPr lang="en-US" sz="2000" b="1" dirty="0" smtClean="0">
                <a:latin typeface="+mj-lt"/>
                <a:cs typeface="Andalus" pitchFamily="2" charset="-78"/>
              </a:rPr>
              <a:t>is NaF in varnish form containing 22.6mg f/ml suspended in an </a:t>
            </a:r>
            <a:r>
              <a:rPr lang="en-US" sz="2000" b="1" dirty="0" err="1" smtClean="0">
                <a:latin typeface="+mj-lt"/>
                <a:cs typeface="Andalus" pitchFamily="2" charset="-78"/>
              </a:rPr>
              <a:t>alch.solution</a:t>
            </a:r>
            <a:r>
              <a:rPr lang="en-US" sz="2000" b="1" dirty="0" smtClean="0">
                <a:latin typeface="+mj-lt"/>
                <a:cs typeface="Andalus" pitchFamily="2" charset="-78"/>
              </a:rPr>
              <a:t> of natural organic varnishes. The active F available is 22,600ppm.</a:t>
            </a:r>
          </a:p>
        </p:txBody>
      </p:sp>
      <p:pic>
        <p:nvPicPr>
          <p:cNvPr id="53251" name="Picture 1028" descr="j0273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00013"/>
            <a:ext cx="152241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Studies..</a:t>
            </a:r>
          </a:p>
        </p:txBody>
      </p:sp>
      <p:sp>
        <p:nvSpPr>
          <p:cNvPr id="3" name="Content Placeholder 2"/>
          <p:cNvSpPr>
            <a:spLocks noGrp="1"/>
          </p:cNvSpPr>
          <p:nvPr>
            <p:ph idx="1"/>
          </p:nvPr>
        </p:nvSpPr>
        <p:spPr/>
        <p:txBody>
          <a:bodyPr/>
          <a:lstStyle/>
          <a:p>
            <a:pPr eaLnBrk="1" hangingPunct="1">
              <a:lnSpc>
                <a:spcPct val="110000"/>
              </a:lnSpc>
              <a:defRPr/>
            </a:pPr>
            <a:r>
              <a:rPr lang="en-US" sz="2400" b="1" dirty="0" smtClean="0">
                <a:latin typeface="+mj-lt"/>
                <a:cs typeface="Andalus" pitchFamily="2" charset="-78"/>
              </a:rPr>
              <a:t>Reducing conc. of </a:t>
            </a:r>
            <a:r>
              <a:rPr lang="en-US" sz="2400" b="1" dirty="0" err="1" smtClean="0">
                <a:latin typeface="+mj-lt"/>
                <a:cs typeface="Andalus" pitchFamily="2" charset="-78"/>
              </a:rPr>
              <a:t>Duraphat</a:t>
            </a:r>
            <a:r>
              <a:rPr lang="en-US" sz="2400" b="1" dirty="0" smtClean="0">
                <a:latin typeface="+mj-lt"/>
                <a:cs typeface="Andalus" pitchFamily="2" charset="-78"/>
              </a:rPr>
              <a:t> from 2.3% to 1.1% - no  effect </a:t>
            </a:r>
            <a:r>
              <a:rPr lang="en-US" sz="2400" b="1" dirty="0" smtClean="0">
                <a:solidFill>
                  <a:srgbClr val="FF33CC"/>
                </a:solidFill>
                <a:latin typeface="+mj-lt"/>
                <a:cs typeface="Andalus" pitchFamily="2" charset="-78"/>
              </a:rPr>
              <a:t>(</a:t>
            </a:r>
            <a:r>
              <a:rPr lang="en-US" sz="2400" b="1" dirty="0" err="1" smtClean="0">
                <a:solidFill>
                  <a:srgbClr val="FF33CC"/>
                </a:solidFill>
                <a:latin typeface="+mj-lt"/>
                <a:cs typeface="Andalus" pitchFamily="2" charset="-78"/>
              </a:rPr>
              <a:t>Seppa</a:t>
            </a:r>
            <a:r>
              <a:rPr lang="en-US" sz="2400" b="1" dirty="0" smtClean="0">
                <a:solidFill>
                  <a:srgbClr val="FF33CC"/>
                </a:solidFill>
                <a:latin typeface="+mj-lt"/>
                <a:cs typeface="Andalus" pitchFamily="2" charset="-78"/>
              </a:rPr>
              <a:t>, 1994)</a:t>
            </a:r>
          </a:p>
          <a:p>
            <a:pPr eaLnBrk="1" hangingPunct="1">
              <a:lnSpc>
                <a:spcPct val="110000"/>
              </a:lnSpc>
              <a:buFont typeface="Wingdings" pitchFamily="2" charset="2"/>
              <a:buNone/>
              <a:defRPr/>
            </a:pPr>
            <a:endParaRPr lang="en-US" sz="2400" b="1" dirty="0" smtClean="0">
              <a:latin typeface="+mj-lt"/>
              <a:cs typeface="Andalus" pitchFamily="2" charset="-78"/>
            </a:endParaRPr>
          </a:p>
          <a:p>
            <a:pPr eaLnBrk="1" hangingPunct="1">
              <a:lnSpc>
                <a:spcPct val="110000"/>
              </a:lnSpc>
              <a:defRPr/>
            </a:pPr>
            <a:r>
              <a:rPr lang="en-US" sz="2400" b="1" dirty="0" err="1" smtClean="0">
                <a:latin typeface="+mj-lt"/>
                <a:cs typeface="Andalus" pitchFamily="2" charset="-78"/>
              </a:rPr>
              <a:t>Duraphat</a:t>
            </a:r>
            <a:r>
              <a:rPr lang="en-US" sz="2400" b="1" dirty="0" smtClean="0">
                <a:latin typeface="+mj-lt"/>
                <a:cs typeface="Andalus" pitchFamily="2" charset="-78"/>
              </a:rPr>
              <a:t> more effective than </a:t>
            </a:r>
            <a:r>
              <a:rPr lang="en-US" sz="2400" b="1" dirty="0" err="1" smtClean="0">
                <a:latin typeface="+mj-lt"/>
                <a:cs typeface="Andalus" pitchFamily="2" charset="-78"/>
              </a:rPr>
              <a:t>Fluorprotector</a:t>
            </a:r>
            <a:r>
              <a:rPr lang="en-US" sz="2400" b="1" dirty="0" smtClean="0">
                <a:latin typeface="+mj-lt"/>
                <a:cs typeface="Andalus" pitchFamily="2" charset="-78"/>
              </a:rPr>
              <a:t> </a:t>
            </a:r>
            <a:r>
              <a:rPr lang="en-US" sz="2400" b="1" dirty="0" smtClean="0">
                <a:solidFill>
                  <a:srgbClr val="FF33CC"/>
                </a:solidFill>
                <a:latin typeface="+mj-lt"/>
                <a:cs typeface="Andalus" pitchFamily="2" charset="-78"/>
              </a:rPr>
              <a:t>(</a:t>
            </a:r>
            <a:r>
              <a:rPr lang="en-US" sz="2400" b="1" dirty="0" err="1" smtClean="0">
                <a:solidFill>
                  <a:srgbClr val="FF33CC"/>
                </a:solidFill>
                <a:latin typeface="+mj-lt"/>
                <a:cs typeface="Andalus" pitchFamily="2" charset="-78"/>
              </a:rPr>
              <a:t>Seppa</a:t>
            </a:r>
            <a:r>
              <a:rPr lang="en-US" sz="2400" b="1" dirty="0" smtClean="0">
                <a:solidFill>
                  <a:srgbClr val="FF33CC"/>
                </a:solidFill>
                <a:latin typeface="+mj-lt"/>
                <a:cs typeface="Andalus" pitchFamily="2" charset="-78"/>
              </a:rPr>
              <a:t>, 1982)</a:t>
            </a:r>
          </a:p>
          <a:p>
            <a:pPr eaLnBrk="1" hangingPunct="1">
              <a:lnSpc>
                <a:spcPct val="110000"/>
              </a:lnSpc>
              <a:buFont typeface="Wingdings" pitchFamily="2" charset="2"/>
              <a:buNone/>
              <a:defRPr/>
            </a:pPr>
            <a:endParaRPr lang="en-US" sz="2400" b="1" dirty="0" smtClean="0">
              <a:latin typeface="+mj-lt"/>
              <a:cs typeface="Andalus" pitchFamily="2" charset="-78"/>
            </a:endParaRPr>
          </a:p>
          <a:p>
            <a:pPr eaLnBrk="1" hangingPunct="1">
              <a:lnSpc>
                <a:spcPct val="110000"/>
              </a:lnSpc>
              <a:defRPr/>
            </a:pPr>
            <a:r>
              <a:rPr lang="en-US" sz="2400" b="1" dirty="0" smtClean="0">
                <a:latin typeface="+mj-lt"/>
                <a:cs typeface="Andalus" pitchFamily="2" charset="-78"/>
              </a:rPr>
              <a:t>Amount of fluoride introduced by </a:t>
            </a:r>
            <a:r>
              <a:rPr lang="en-US" sz="2400" b="1" dirty="0" err="1" smtClean="0">
                <a:latin typeface="+mj-lt"/>
                <a:cs typeface="Andalus" pitchFamily="2" charset="-78"/>
              </a:rPr>
              <a:t>Fluorprotector</a:t>
            </a:r>
            <a:r>
              <a:rPr lang="en-US" sz="2400" b="1" dirty="0" smtClean="0">
                <a:latin typeface="+mj-lt"/>
                <a:cs typeface="Andalus" pitchFamily="2" charset="-78"/>
              </a:rPr>
              <a:t> (3364 </a:t>
            </a:r>
            <a:r>
              <a:rPr lang="en-US" sz="2400" b="1" dirty="0" err="1" smtClean="0">
                <a:latin typeface="+mj-lt"/>
                <a:cs typeface="Andalus" pitchFamily="2" charset="-78"/>
              </a:rPr>
              <a:t>ppm</a:t>
            </a:r>
            <a:r>
              <a:rPr lang="en-US" sz="2400" b="1" dirty="0" smtClean="0">
                <a:latin typeface="+mj-lt"/>
                <a:cs typeface="Andalus" pitchFamily="2" charset="-78"/>
              </a:rPr>
              <a:t>) more than </a:t>
            </a:r>
            <a:r>
              <a:rPr lang="en-US" sz="2400" b="1" dirty="0" err="1" smtClean="0">
                <a:latin typeface="+mj-lt"/>
                <a:cs typeface="Andalus" pitchFamily="2" charset="-78"/>
              </a:rPr>
              <a:t>Duraphat</a:t>
            </a:r>
            <a:r>
              <a:rPr lang="en-US" sz="2400" b="1" dirty="0" smtClean="0">
                <a:latin typeface="+mj-lt"/>
                <a:cs typeface="Andalus" pitchFamily="2" charset="-78"/>
              </a:rPr>
              <a:t> (4179 </a:t>
            </a:r>
            <a:r>
              <a:rPr lang="en-US" sz="2400" b="1" dirty="0" err="1" smtClean="0">
                <a:latin typeface="+mj-lt"/>
                <a:cs typeface="Andalus" pitchFamily="2" charset="-78"/>
              </a:rPr>
              <a:t>ppm</a:t>
            </a:r>
            <a:r>
              <a:rPr lang="en-US" sz="2400" b="1" dirty="0" smtClean="0">
                <a:latin typeface="+mj-lt"/>
                <a:cs typeface="Andalus" pitchFamily="2" charset="-78"/>
              </a:rPr>
              <a:t>).</a:t>
            </a:r>
          </a:p>
          <a:p>
            <a:pPr>
              <a:buFont typeface="Wingdings 2" pitchFamily="18" charset="2"/>
              <a:buNone/>
              <a:defRPr/>
            </a:pPr>
            <a:endParaRPr lang="en-US" sz="2400" dirty="0">
              <a:latin typeface="+mj-lt"/>
            </a:endParaRPr>
          </a:p>
        </p:txBody>
      </p:sp>
      <p:pic>
        <p:nvPicPr>
          <p:cNvPr id="54276" name="Picture 5" descr="G:\fkluoride\flourides%20pictur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
            <a:ext cx="12573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sz="4000" dirty="0" smtClean="0"/>
              <a:t>5 Steps to Applying Fluoride Varnish</a:t>
            </a:r>
          </a:p>
        </p:txBody>
      </p:sp>
      <p:pic>
        <p:nvPicPr>
          <p:cNvPr id="55299" name="Picture 2" descr="five footprints with the 5 steps to apply fluoride varnish: Get ready, Oral health assessment, Dry teeth, Apply fluoirde varnish, and Provide take home messages."/>
          <p:cNvPicPr>
            <a:picLocks noChangeAspect="1" noChangeArrowheads="1"/>
          </p:cNvPicPr>
          <p:nvPr/>
        </p:nvPicPr>
        <p:blipFill>
          <a:blip r:embed="rId3">
            <a:extLst>
              <a:ext uri="{28A0092B-C50C-407E-A947-70E740481C1C}">
                <a14:useLocalDpi xmlns:a14="http://schemas.microsoft.com/office/drawing/2010/main" val="0"/>
              </a:ext>
            </a:extLst>
          </a:blip>
          <a:srcRect l="31305" t="23862" r="2609" b="8243"/>
          <a:stretch>
            <a:fillRect/>
          </a:stretch>
        </p:blipFill>
        <p:spPr bwMode="auto">
          <a:xfrm>
            <a:off x="2133600" y="1981200"/>
            <a:ext cx="52578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914400" y="381000"/>
            <a:ext cx="7772400" cy="609600"/>
          </a:xfrm>
        </p:spPr>
        <p:txBody>
          <a:bodyPr>
            <a:normAutofit fontScale="90000"/>
          </a:bodyPr>
          <a:lstStyle/>
          <a:p>
            <a:pPr eaLnBrk="1" fontAlgn="auto" hangingPunct="1">
              <a:spcAft>
                <a:spcPts val="0"/>
              </a:spcAft>
              <a:defRPr/>
            </a:pPr>
            <a:r>
              <a:rPr dirty="0">
                <a:solidFill>
                  <a:srgbClr val="FFC000"/>
                </a:solidFill>
              </a:rPr>
              <a:t>Clinical efficacy</a:t>
            </a:r>
          </a:p>
        </p:txBody>
      </p:sp>
      <p:graphicFrame>
        <p:nvGraphicFramePr>
          <p:cNvPr id="656447" name="Group 63"/>
          <p:cNvGraphicFramePr>
            <a:graphicFrameLocks noGrp="1"/>
          </p:cNvGraphicFramePr>
          <p:nvPr>
            <p:ph idx="1"/>
          </p:nvPr>
        </p:nvGraphicFramePr>
        <p:xfrm>
          <a:off x="838200" y="1347788"/>
          <a:ext cx="7696200" cy="5281612"/>
        </p:xfrm>
        <a:graphic>
          <a:graphicData uri="http://schemas.openxmlformats.org/drawingml/2006/table">
            <a:tbl>
              <a:tblPr/>
              <a:tblGrid>
                <a:gridCol w="1539875"/>
                <a:gridCol w="1538288"/>
                <a:gridCol w="1722437"/>
                <a:gridCol w="1355725"/>
                <a:gridCol w="1539875"/>
              </a:tblGrid>
              <a:tr h="1066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Year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No. of applications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Duration of study</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1" i="0" u="none" strike="noStrike" cap="none" normalizeH="0" baseline="0" dirty="0" smtClean="0">
                        <a:ln>
                          <a:noFill/>
                        </a:ln>
                        <a:solidFill>
                          <a:srgbClr val="FF9933"/>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9933"/>
                          </a:solidFill>
                          <a:effectLst/>
                          <a:latin typeface="Arial" charset="0"/>
                        </a:rPr>
                        <a:t>DMFT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err="1" smtClean="0">
                          <a:ln>
                            <a:noFill/>
                          </a:ln>
                          <a:solidFill>
                            <a:srgbClr val="FF33CC"/>
                          </a:solidFill>
                          <a:effectLst/>
                          <a:latin typeface="Arial" charset="0"/>
                        </a:rPr>
                        <a:t>Hulser</a:t>
                      </a:r>
                      <a:r>
                        <a:rPr kumimoji="0" lang="en-US" sz="2000" b="1" i="0" u="none" strike="noStrike" cap="none" normalizeH="0" baseline="0" dirty="0" smtClean="0">
                          <a:ln>
                            <a:noFill/>
                          </a:ln>
                          <a:solidFill>
                            <a:srgbClr val="FF33CC"/>
                          </a:solidFill>
                          <a:effectLst/>
                          <a:latin typeface="Arial" charset="0"/>
                        </a:rPr>
                        <a:t>/ Schmidt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1968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one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15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30%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err="1" smtClean="0">
                          <a:ln>
                            <a:noFill/>
                          </a:ln>
                          <a:solidFill>
                            <a:srgbClr val="FF33CC"/>
                          </a:solidFill>
                          <a:effectLst/>
                          <a:latin typeface="Arial" charset="0"/>
                        </a:rPr>
                        <a:t>Maiwald</a:t>
                      </a:r>
                      <a:r>
                        <a:rPr kumimoji="0" lang="en-US" sz="2000" b="1" i="0" u="none" strike="noStrike" cap="none" normalizeH="0" baseline="0" dirty="0" smtClean="0">
                          <a:ln>
                            <a:noFill/>
                          </a:ln>
                          <a:solidFill>
                            <a:srgbClr val="FF33CC"/>
                          </a:solidFill>
                          <a:effectLst/>
                          <a:latin typeface="Arial" charset="0"/>
                        </a:rPr>
                        <a:t>/ Geiger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rgbClr val="FF33CC"/>
                          </a:solidFill>
                          <a:effectLst/>
                          <a:latin typeface="Arial" charset="0"/>
                        </a:rPr>
                        <a:t>1973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two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23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45%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Murray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1977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two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24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36.6%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rgbClr val="FF33CC"/>
                          </a:solidFill>
                          <a:effectLst/>
                          <a:latin typeface="Arial" charset="0"/>
                        </a:rPr>
                        <a:t>Koch/ Peterson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two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12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rgbClr val="FF33CC"/>
                          </a:solidFill>
                          <a:effectLst/>
                          <a:latin typeface="Arial" charset="0"/>
                        </a:rPr>
                        <a:t>Tewari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rgbClr val="FF33CC"/>
                          </a:solidFill>
                          <a:effectLst/>
                          <a:latin typeface="Arial" charset="0"/>
                        </a:rPr>
                        <a:t>1984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two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smtClean="0">
                          <a:ln>
                            <a:noFill/>
                          </a:ln>
                          <a:solidFill>
                            <a:schemeClr val="tx1">
                              <a:lumMod val="85000"/>
                              <a:lumOff val="15000"/>
                            </a:schemeClr>
                          </a:solidFill>
                          <a:effectLst/>
                          <a:latin typeface="Arial" charset="0"/>
                        </a:rPr>
                        <a:t>12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1" i="0" u="none" strike="noStrike" cap="none" normalizeH="0" baseline="0" dirty="0" smtClean="0">
                          <a:ln>
                            <a:noFill/>
                          </a:ln>
                          <a:solidFill>
                            <a:schemeClr val="tx1">
                              <a:lumMod val="85000"/>
                              <a:lumOff val="15000"/>
                            </a:schemeClr>
                          </a:solidFill>
                          <a:effectLst/>
                          <a:latin typeface="Arial" charset="0"/>
                        </a:rPr>
                        <a:t>73%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56367" name="Picture 64" descr="j02837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2238"/>
            <a:ext cx="64293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a:xfrm>
            <a:off x="457200" y="704850"/>
            <a:ext cx="8229600" cy="742950"/>
          </a:xfrm>
        </p:spPr>
        <p:txBody>
          <a:bodyPr/>
          <a:lstStyle/>
          <a:p>
            <a:pPr eaLnBrk="1" hangingPunct="1"/>
            <a:r>
              <a:rPr lang="en-US" sz="3200" b="1" dirty="0" smtClean="0"/>
              <a:t>ADA recommendations on fluoride varnishes</a:t>
            </a:r>
            <a:endParaRPr lang="en-GB" sz="3200" b="1" dirty="0" smtClean="0"/>
          </a:p>
        </p:txBody>
      </p:sp>
      <p:sp>
        <p:nvSpPr>
          <p:cNvPr id="57347" name="Rectangle 3"/>
          <p:cNvSpPr>
            <a:spLocks noGrp="1" noChangeArrowheads="1"/>
          </p:cNvSpPr>
          <p:nvPr>
            <p:ph idx="1"/>
          </p:nvPr>
        </p:nvSpPr>
        <p:spPr/>
        <p:txBody>
          <a:bodyPr/>
          <a:lstStyle/>
          <a:p>
            <a:pPr eaLnBrk="1" hangingPunct="1">
              <a:lnSpc>
                <a:spcPct val="80000"/>
              </a:lnSpc>
            </a:pPr>
            <a:r>
              <a:rPr lang="en-US" sz="2400" dirty="0" smtClean="0"/>
              <a:t>Fluoride varnish applied </a:t>
            </a:r>
            <a:r>
              <a:rPr lang="en-US" sz="2400" dirty="0" smtClean="0">
                <a:solidFill>
                  <a:srgbClr val="FF0000"/>
                </a:solidFill>
              </a:rPr>
              <a:t>every six months </a:t>
            </a:r>
            <a:r>
              <a:rPr lang="en-US" sz="2400" dirty="0" smtClean="0"/>
              <a:t>is effective in preventing caries in the primary and permanent dentition of children and adolescents </a:t>
            </a:r>
            <a:br>
              <a:rPr lang="en-US" sz="2400" dirty="0" smtClean="0"/>
            </a:br>
            <a:endParaRPr lang="en-US" sz="2400" dirty="0" smtClean="0"/>
          </a:p>
          <a:p>
            <a:pPr eaLnBrk="1" hangingPunct="1">
              <a:lnSpc>
                <a:spcPct val="80000"/>
              </a:lnSpc>
            </a:pPr>
            <a:r>
              <a:rPr lang="en-US" sz="2400" dirty="0" smtClean="0">
                <a:solidFill>
                  <a:srgbClr val="FF0000"/>
                </a:solidFill>
              </a:rPr>
              <a:t>2 or more applications per year </a:t>
            </a:r>
            <a:r>
              <a:rPr lang="en-US" sz="2400" dirty="0" smtClean="0"/>
              <a:t>are effective in preventing caries in high-risk populations  </a:t>
            </a:r>
            <a:br>
              <a:rPr lang="en-US" sz="2400" dirty="0" smtClean="0"/>
            </a:br>
            <a:endParaRPr lang="en-US" sz="2400" dirty="0" smtClean="0"/>
          </a:p>
          <a:p>
            <a:pPr eaLnBrk="1" hangingPunct="1">
              <a:lnSpc>
                <a:spcPct val="80000"/>
              </a:lnSpc>
            </a:pPr>
            <a:r>
              <a:rPr lang="en-US" sz="2400" dirty="0" smtClean="0"/>
              <a:t>Takes less time, creates less patient discomfort and achieves greater patient acceptability than does fluoride gel, especially in preschool-aged children </a:t>
            </a:r>
            <a:br>
              <a:rPr lang="en-US" sz="2400" dirty="0" smtClean="0"/>
            </a:br>
            <a:endParaRPr lang="en-US" sz="2400" dirty="0" smtClean="0"/>
          </a:p>
        </p:txBody>
      </p:sp>
      <p:sp>
        <p:nvSpPr>
          <p:cNvPr id="57348" name="Text Box 4"/>
          <p:cNvSpPr txBox="1">
            <a:spLocks noChangeArrowheads="1"/>
          </p:cNvSpPr>
          <p:nvPr/>
        </p:nvSpPr>
        <p:spPr bwMode="auto">
          <a:xfrm>
            <a:off x="1600200" y="5943600"/>
            <a:ext cx="6858000"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2400">
                <a:solidFill>
                  <a:schemeClr val="bg1"/>
                </a:solidFill>
                <a:latin typeface="Times New Roman" pitchFamily="18" charset="0"/>
                <a:cs typeface="Times New Roman" pitchFamily="18" charset="0"/>
              </a:rPr>
              <a:t>J Am Dent Assoc, Vol 137, No 8, 1151-1159.  2006 </a:t>
            </a:r>
          </a:p>
        </p:txBody>
      </p:sp>
    </p:spTree>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a:xfrm>
            <a:off x="381000" y="1752600"/>
            <a:ext cx="8229600" cy="45720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solidFill>
                  <a:schemeClr val="accent2">
                    <a:lumMod val="50000"/>
                  </a:schemeClr>
                </a:solidFill>
              </a:rPr>
              <a:t>Self applied fluorides</a:t>
            </a:r>
          </a:p>
          <a:p>
            <a:pPr marL="274320" indent="-274320" eaLnBrk="1" fontAlgn="auto" hangingPunct="1">
              <a:spcAft>
                <a:spcPts val="0"/>
              </a:spcAft>
              <a:buClr>
                <a:schemeClr val="accent3"/>
              </a:buClr>
              <a:buFont typeface="Wingdings 2" pitchFamily="18" charset="2"/>
              <a:buNone/>
              <a:defRPr/>
            </a:pPr>
            <a:r>
              <a:rPr lang="en-US" sz="2800" dirty="0" smtClean="0"/>
              <a:t>             - </a:t>
            </a:r>
            <a:r>
              <a:rPr lang="en-US" sz="2800" dirty="0" err="1" smtClean="0"/>
              <a:t>Dentrifices</a:t>
            </a:r>
            <a:endParaRPr lang="en-US" sz="2800" dirty="0" smtClean="0"/>
          </a:p>
          <a:p>
            <a:pPr marL="274320" indent="-274320" eaLnBrk="1" fontAlgn="auto" hangingPunct="1">
              <a:spcAft>
                <a:spcPts val="0"/>
              </a:spcAft>
              <a:buClr>
                <a:schemeClr val="accent3"/>
              </a:buClr>
              <a:buFont typeface="Wingdings 2" pitchFamily="18" charset="2"/>
              <a:buNone/>
              <a:defRPr/>
            </a:pPr>
            <a:r>
              <a:rPr lang="en-US" sz="2800" dirty="0" smtClean="0"/>
              <a:t>             – Rinses </a:t>
            </a:r>
          </a:p>
          <a:p>
            <a:pPr marL="274320" indent="-274320" eaLnBrk="1" fontAlgn="auto" hangingPunct="1">
              <a:spcAft>
                <a:spcPts val="0"/>
              </a:spcAft>
              <a:buClr>
                <a:schemeClr val="accent3"/>
              </a:buClr>
              <a:buFont typeface="Wingdings 2" pitchFamily="18" charset="2"/>
              <a:buNone/>
              <a:defRPr/>
            </a:pPr>
            <a:r>
              <a:rPr lang="en-US" sz="2800" dirty="0" smtClean="0"/>
              <a:t>             – Gels </a:t>
            </a:r>
          </a:p>
          <a:p>
            <a:pPr marL="274320" indent="-274320" eaLnBrk="1" fontAlgn="auto" hangingPunct="1">
              <a:spcAft>
                <a:spcPts val="0"/>
              </a:spcAft>
              <a:buClr>
                <a:schemeClr val="accent3"/>
              </a:buClr>
              <a:buFont typeface="Wingdings 2" pitchFamily="18" charset="2"/>
              <a:buNone/>
              <a:defRPr/>
            </a:pPr>
            <a:r>
              <a:rPr lang="en-US" sz="2800" dirty="0" smtClean="0"/>
              <a:t>             – Tooth picks</a:t>
            </a:r>
          </a:p>
          <a:p>
            <a:pPr marL="274320" indent="-274320" eaLnBrk="1" fontAlgn="auto" hangingPunct="1">
              <a:spcAft>
                <a:spcPts val="0"/>
              </a:spcAft>
              <a:buClr>
                <a:schemeClr val="accent3"/>
              </a:buClr>
              <a:buFont typeface="Wingdings 2" pitchFamily="18" charset="2"/>
              <a:buNone/>
              <a:defRPr/>
            </a:pPr>
            <a:r>
              <a:rPr lang="en-US" sz="2800" dirty="0" smtClean="0"/>
              <a:t>             – Floss</a:t>
            </a:r>
          </a:p>
          <a:p>
            <a:pPr marL="274320" indent="-274320" eaLnBrk="1" fontAlgn="auto" hangingPunct="1">
              <a:spcAft>
                <a:spcPts val="0"/>
              </a:spcAft>
              <a:buClr>
                <a:schemeClr val="accent3"/>
              </a:buClr>
              <a:buFont typeface="Wingdings 2" pitchFamily="18" charset="2"/>
              <a:buNone/>
              <a:defRPr/>
            </a:pPr>
            <a:r>
              <a:rPr lang="en-US" sz="2800" dirty="0" smtClean="0"/>
              <a:t>             – Chewing gums</a:t>
            </a:r>
          </a:p>
          <a:p>
            <a:pPr marL="274320" indent="-274320" eaLnBrk="1" fontAlgn="auto" hangingPunct="1">
              <a:spcAft>
                <a:spcPts val="0"/>
              </a:spcAft>
              <a:buClr>
                <a:schemeClr val="accent3"/>
              </a:buClr>
              <a:buFont typeface="Wingdings 2"/>
              <a:buChar char=""/>
              <a:defRPr/>
            </a:pPr>
            <a:r>
              <a:rPr lang="en-US" sz="2800" dirty="0" smtClean="0">
                <a:solidFill>
                  <a:schemeClr val="accent2">
                    <a:lumMod val="50000"/>
                  </a:schemeClr>
                </a:solidFill>
              </a:rPr>
              <a:t>Recent advances </a:t>
            </a:r>
          </a:p>
          <a:p>
            <a:pPr marL="274320" indent="-274320" eaLnBrk="1" fontAlgn="auto" hangingPunct="1">
              <a:spcAft>
                <a:spcPts val="0"/>
              </a:spcAft>
              <a:buClr>
                <a:schemeClr val="accent3"/>
              </a:buClr>
              <a:buFont typeface="Wingdings 2"/>
              <a:buChar char=""/>
              <a:defRPr/>
            </a:pPr>
            <a:r>
              <a:rPr lang="en-US" sz="2800" dirty="0" smtClean="0"/>
              <a:t> </a:t>
            </a:r>
            <a:r>
              <a:rPr lang="en-US" sz="2800" dirty="0" smtClean="0">
                <a:solidFill>
                  <a:schemeClr val="accent2">
                    <a:lumMod val="50000"/>
                  </a:schemeClr>
                </a:solidFill>
              </a:rPr>
              <a:t>Conclusion</a:t>
            </a:r>
          </a:p>
          <a:p>
            <a:pPr marL="274320" indent="-274320" eaLnBrk="1" fontAlgn="auto" hangingPunct="1">
              <a:spcAft>
                <a:spcPts val="0"/>
              </a:spcAft>
              <a:buClr>
                <a:schemeClr val="accent3"/>
              </a:buClr>
              <a:buFont typeface="Wingdings 2"/>
              <a:buChar char=""/>
              <a:defRPr/>
            </a:pPr>
            <a:r>
              <a:rPr lang="en-US" sz="2800" dirty="0" smtClean="0">
                <a:solidFill>
                  <a:schemeClr val="accent2">
                    <a:lumMod val="50000"/>
                  </a:schemeClr>
                </a:solidFill>
              </a:rPr>
              <a:t> References.</a:t>
            </a:r>
          </a:p>
          <a:p>
            <a:pPr marL="274320" indent="-274320" eaLnBrk="1" fontAlgn="auto" hangingPunct="1">
              <a:spcAft>
                <a:spcPts val="0"/>
              </a:spcAft>
              <a:buClr>
                <a:schemeClr val="accent3"/>
              </a:buClr>
              <a:buFont typeface="Wingdings 2"/>
              <a:buNone/>
              <a:defRPr/>
            </a:pPr>
            <a:endParaRPr lang="en-US" sz="2800" dirty="0"/>
          </a:p>
        </p:txBody>
      </p:sp>
      <p:pic>
        <p:nvPicPr>
          <p:cNvPr id="12292" name="Picture 4"/>
          <p:cNvPicPr>
            <a:picLocks noChangeAspect="1" noChangeArrowheads="1"/>
          </p:cNvPicPr>
          <p:nvPr/>
        </p:nvPicPr>
        <p:blipFill>
          <a:blip r:embed="rId2"/>
          <a:srcRect/>
          <a:stretch>
            <a:fillRect/>
          </a:stretch>
        </p:blipFill>
        <p:spPr bwMode="auto">
          <a:xfrm>
            <a:off x="4800600" y="2533052"/>
            <a:ext cx="3657600" cy="25771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itle 2"/>
          <p:cNvSpPr txBox="1">
            <a:spLocks/>
          </p:cNvSpPr>
          <p:nvPr/>
        </p:nvSpPr>
        <p:spPr bwMode="auto">
          <a:xfrm>
            <a:off x="990600" y="609600"/>
            <a:ext cx="2743200" cy="762000"/>
          </a:xfrm>
          <a:prstGeom prst="rect">
            <a:avLst/>
          </a:prstGeom>
          <a:solidFill>
            <a:srgbClr val="00B0F0"/>
          </a:solidFill>
          <a:ln w="9525">
            <a:noFill/>
            <a:miter lim="800000"/>
            <a:headEnd/>
            <a:tailEnd/>
          </a:ln>
        </p:spPr>
        <p:txBody>
          <a:bodyPr lIns="0" rIns="0" bIns="0" anchor="b">
            <a:normAutofit fontScale="97500" lnSpcReduction="10000"/>
          </a:bodyPr>
          <a:lstStyle/>
          <a:p>
            <a:pPr algn="l" fontAlgn="auto">
              <a:spcAft>
                <a:spcPts val="0"/>
              </a:spcAft>
              <a:defRPr/>
            </a:pPr>
            <a:r>
              <a:rPr lang="en-US" sz="5000" dirty="0">
                <a:solidFill>
                  <a:schemeClr val="bg1">
                    <a:lumMod val="95000"/>
                  </a:schemeClr>
                </a:solidFill>
                <a:latin typeface="+mj-lt"/>
                <a:ea typeface="+mj-ea"/>
                <a:cs typeface="+mj-cs"/>
              </a:rPr>
              <a:t>Contents</a:t>
            </a:r>
          </a:p>
        </p:txBody>
      </p:sp>
    </p:spTree>
  </p:cSld>
  <p:clrMapOvr>
    <a:masterClrMapping/>
  </p:clrMapOvr>
  <p:transition spd="med">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828800" y="381000"/>
            <a:ext cx="3276600" cy="762000"/>
          </a:xfrm>
          <a:ln w="38100">
            <a:solidFill>
              <a:srgbClr val="7030A0"/>
            </a:solidFill>
            <a:miter lim="800000"/>
            <a:headEnd/>
            <a:tailEnd/>
          </a:ln>
        </p:spPr>
        <p:txBody>
          <a:bodyPr/>
          <a:lstStyle/>
          <a:p>
            <a:r>
              <a:rPr lang="en-US" sz="3600" dirty="0" smtClean="0"/>
              <a:t> Controversies…</a:t>
            </a:r>
          </a:p>
        </p:txBody>
      </p:sp>
      <p:sp>
        <p:nvSpPr>
          <p:cNvPr id="58371" name="Content Placeholder 2"/>
          <p:cNvSpPr>
            <a:spLocks noGrp="1"/>
          </p:cNvSpPr>
          <p:nvPr>
            <p:ph idx="1"/>
          </p:nvPr>
        </p:nvSpPr>
        <p:spPr>
          <a:xfrm>
            <a:off x="457200" y="1676400"/>
            <a:ext cx="8229600" cy="4389438"/>
          </a:xfrm>
        </p:spPr>
        <p:txBody>
          <a:bodyPr/>
          <a:lstStyle/>
          <a:p>
            <a:pPr eaLnBrk="1" hangingPunct="1">
              <a:lnSpc>
                <a:spcPct val="90000"/>
              </a:lnSpc>
              <a:buFont typeface="Wingdings" pitchFamily="2" charset="2"/>
              <a:buChar char="q"/>
            </a:pPr>
            <a:r>
              <a:rPr lang="en-US" sz="2400" b="1" i="1" u="sng" dirty="0" smtClean="0">
                <a:solidFill>
                  <a:srgbClr val="00B050"/>
                </a:solidFill>
                <a:latin typeface="Andalus" pitchFamily="2" charset="-78"/>
                <a:cs typeface="Andalus" pitchFamily="2" charset="-78"/>
              </a:rPr>
              <a:t> Need for prophylaxis step??</a:t>
            </a:r>
          </a:p>
          <a:p>
            <a:pPr eaLnBrk="1" hangingPunct="1">
              <a:lnSpc>
                <a:spcPct val="90000"/>
              </a:lnSpc>
              <a:buFontTx/>
              <a:buChar char="•"/>
            </a:pPr>
            <a:r>
              <a:rPr lang="en-US" sz="2400" dirty="0" smtClean="0">
                <a:latin typeface="Andalus" pitchFamily="2" charset="-78"/>
                <a:cs typeface="Andalus" pitchFamily="2" charset="-78"/>
              </a:rPr>
              <a:t>No difference in pumice prophylaxis and simple </a:t>
            </a:r>
            <a:r>
              <a:rPr lang="en-US" sz="2400" dirty="0" err="1" smtClean="0">
                <a:latin typeface="Andalus" pitchFamily="2" charset="-78"/>
                <a:cs typeface="Andalus" pitchFamily="2" charset="-78"/>
              </a:rPr>
              <a:t>toothbrushing</a:t>
            </a:r>
            <a:r>
              <a:rPr lang="en-US" sz="2400" dirty="0" smtClean="0">
                <a:latin typeface="Andalus" pitchFamily="2" charset="-78"/>
                <a:cs typeface="Andalus" pitchFamily="2" charset="-78"/>
              </a:rPr>
              <a:t> (</a:t>
            </a:r>
            <a:r>
              <a:rPr lang="en-US" sz="2400" dirty="0" err="1" smtClean="0">
                <a:latin typeface="Andalus" pitchFamily="2" charset="-78"/>
                <a:cs typeface="Andalus" pitchFamily="2" charset="-78"/>
              </a:rPr>
              <a:t>Tinanoff</a:t>
            </a:r>
            <a:r>
              <a:rPr lang="en-US" sz="2400" dirty="0" smtClean="0">
                <a:latin typeface="Andalus" pitchFamily="2" charset="-78"/>
                <a:cs typeface="Andalus" pitchFamily="2" charset="-78"/>
              </a:rPr>
              <a:t>, 1974)</a:t>
            </a:r>
          </a:p>
          <a:p>
            <a:pPr eaLnBrk="1" hangingPunct="1">
              <a:lnSpc>
                <a:spcPct val="90000"/>
              </a:lnSpc>
              <a:buFontTx/>
              <a:buChar char="•"/>
            </a:pPr>
            <a:r>
              <a:rPr lang="en-US" sz="2400" dirty="0" smtClean="0">
                <a:latin typeface="Andalus" pitchFamily="2" charset="-78"/>
                <a:cs typeface="Andalus" pitchFamily="2" charset="-78"/>
              </a:rPr>
              <a:t>Plaque covered premolars; Amine fluoride and sodium fluoride – less uptake (</a:t>
            </a:r>
            <a:r>
              <a:rPr lang="en-US" sz="2400" dirty="0" err="1" smtClean="0">
                <a:latin typeface="Andalus" pitchFamily="2" charset="-78"/>
                <a:cs typeface="Andalus" pitchFamily="2" charset="-78"/>
              </a:rPr>
              <a:t>Brunn</a:t>
            </a:r>
            <a:r>
              <a:rPr lang="en-US" sz="2400" dirty="0" smtClean="0">
                <a:latin typeface="Andalus" pitchFamily="2" charset="-78"/>
                <a:cs typeface="Andalus" pitchFamily="2" charset="-78"/>
              </a:rPr>
              <a:t>, 1976)</a:t>
            </a:r>
          </a:p>
          <a:p>
            <a:pPr eaLnBrk="1" hangingPunct="1">
              <a:lnSpc>
                <a:spcPct val="90000"/>
              </a:lnSpc>
              <a:buFontTx/>
              <a:buChar char="•"/>
            </a:pPr>
            <a:r>
              <a:rPr lang="en-US" sz="2400" dirty="0" smtClean="0">
                <a:latin typeface="Andalus" pitchFamily="2" charset="-78"/>
                <a:cs typeface="Andalus" pitchFamily="2" charset="-78"/>
              </a:rPr>
              <a:t>No effect of prophylaxis (Johnston, 1995)</a:t>
            </a:r>
          </a:p>
          <a:p>
            <a:pPr eaLnBrk="1" hangingPunct="1">
              <a:lnSpc>
                <a:spcPct val="90000"/>
              </a:lnSpc>
              <a:buFont typeface="Wingdings 2" pitchFamily="18" charset="2"/>
              <a:buNone/>
            </a:pPr>
            <a:endParaRPr lang="en-US" sz="2400" b="1" i="1" u="sng" dirty="0" smtClean="0">
              <a:solidFill>
                <a:srgbClr val="00B050"/>
              </a:solidFill>
              <a:latin typeface="Andalus" pitchFamily="2" charset="-78"/>
              <a:cs typeface="Andalus" pitchFamily="2" charset="-78"/>
            </a:endParaRPr>
          </a:p>
          <a:p>
            <a:pPr eaLnBrk="1" hangingPunct="1">
              <a:lnSpc>
                <a:spcPct val="90000"/>
              </a:lnSpc>
              <a:buFont typeface="Wingdings" pitchFamily="2" charset="2"/>
              <a:buChar char="q"/>
            </a:pPr>
            <a:r>
              <a:rPr lang="en-US" sz="2400" b="1" i="1" u="sng" dirty="0" smtClean="0">
                <a:solidFill>
                  <a:srgbClr val="00B050"/>
                </a:solidFill>
                <a:latin typeface="Andalus" pitchFamily="2" charset="-78"/>
                <a:cs typeface="Andalus" pitchFamily="2" charset="-78"/>
              </a:rPr>
              <a:t> Prof. </a:t>
            </a:r>
            <a:r>
              <a:rPr lang="en-US" sz="2400" b="1" i="1" u="sng" dirty="0" err="1" smtClean="0">
                <a:solidFill>
                  <a:srgbClr val="00B050"/>
                </a:solidFill>
                <a:latin typeface="Andalus" pitchFamily="2" charset="-78"/>
                <a:cs typeface="Andalus" pitchFamily="2" charset="-78"/>
              </a:rPr>
              <a:t>Vs</a:t>
            </a:r>
            <a:r>
              <a:rPr lang="en-US" sz="2400" b="1" i="1" u="sng" dirty="0" smtClean="0">
                <a:solidFill>
                  <a:srgbClr val="00B050"/>
                </a:solidFill>
                <a:latin typeface="Andalus" pitchFamily="2" charset="-78"/>
                <a:cs typeface="Andalus" pitchFamily="2" charset="-78"/>
              </a:rPr>
              <a:t> Self applied??</a:t>
            </a:r>
          </a:p>
          <a:p>
            <a:pPr eaLnBrk="1" hangingPunct="1">
              <a:lnSpc>
                <a:spcPct val="90000"/>
              </a:lnSpc>
              <a:buFontTx/>
              <a:buChar char="-"/>
            </a:pPr>
            <a:r>
              <a:rPr lang="en-US" sz="2400" dirty="0" smtClean="0">
                <a:latin typeface="Andalus" pitchFamily="2" charset="-78"/>
                <a:cs typeface="Andalus" pitchFamily="2" charset="-78"/>
              </a:rPr>
              <a:t>75 – 80% reductions in DMFS using </a:t>
            </a:r>
            <a:r>
              <a:rPr lang="en-US" sz="2400" dirty="0" err="1" smtClean="0">
                <a:latin typeface="Andalus" pitchFamily="2" charset="-78"/>
                <a:cs typeface="Andalus" pitchFamily="2" charset="-78"/>
              </a:rPr>
              <a:t>prof.applied</a:t>
            </a:r>
            <a:r>
              <a:rPr lang="en-US" sz="2400" dirty="0" smtClean="0">
                <a:latin typeface="Andalus" pitchFamily="2" charset="-78"/>
                <a:cs typeface="Andalus" pitchFamily="2" charset="-78"/>
              </a:rPr>
              <a:t> gels, where as 30% with Self applied. </a:t>
            </a:r>
            <a:r>
              <a:rPr lang="en-US" sz="2400" dirty="0" smtClean="0">
                <a:solidFill>
                  <a:srgbClr val="FF0000"/>
                </a:solidFill>
                <a:latin typeface="Andalus" pitchFamily="2" charset="-78"/>
                <a:cs typeface="Andalus" pitchFamily="2" charset="-78"/>
              </a:rPr>
              <a:t>(Wei 1977)</a:t>
            </a:r>
          </a:p>
          <a:p>
            <a:pPr eaLnBrk="1" hangingPunct="1">
              <a:lnSpc>
                <a:spcPct val="90000"/>
              </a:lnSpc>
              <a:buFontTx/>
              <a:buChar char="-"/>
            </a:pPr>
            <a:r>
              <a:rPr lang="en-US" sz="2400" dirty="0" smtClean="0">
                <a:latin typeface="Andalus" pitchFamily="2" charset="-78"/>
                <a:cs typeface="Andalus" pitchFamily="2" charset="-78"/>
              </a:rPr>
              <a:t>Weekly mouth rinse of 0.2% </a:t>
            </a:r>
            <a:r>
              <a:rPr lang="en-US" sz="2400" dirty="0" err="1" smtClean="0">
                <a:latin typeface="Andalus" pitchFamily="2" charset="-78"/>
                <a:cs typeface="Andalus" pitchFamily="2" charset="-78"/>
              </a:rPr>
              <a:t>NaF</a:t>
            </a:r>
            <a:r>
              <a:rPr lang="en-US" sz="2400" dirty="0" smtClean="0">
                <a:latin typeface="Andalus" pitchFamily="2" charset="-78"/>
                <a:cs typeface="Andalus" pitchFamily="2" charset="-78"/>
              </a:rPr>
              <a:t> clearly ranks as the most cost effective for public health purposes.</a:t>
            </a:r>
          </a:p>
          <a:p>
            <a:pPr eaLnBrk="1" hangingPunct="1">
              <a:lnSpc>
                <a:spcPct val="90000"/>
              </a:lnSpc>
              <a:buFont typeface="Wingdings 2" pitchFamily="18" charset="2"/>
              <a:buNone/>
            </a:pPr>
            <a:endParaRPr lang="en-US" sz="2400" b="1" i="1" u="sng" dirty="0" smtClean="0">
              <a:solidFill>
                <a:srgbClr val="00B050"/>
              </a:solidFill>
              <a:latin typeface="Andalus" pitchFamily="2" charset="-78"/>
              <a:cs typeface="Andalus" pitchFamily="2" charset="-78"/>
            </a:endParaRPr>
          </a:p>
          <a:p>
            <a:endParaRPr lang="en-US" sz="2400" dirty="0" smtClean="0"/>
          </a:p>
        </p:txBody>
      </p:sp>
    </p:spTree>
  </p:cSld>
  <p:clrMapOvr>
    <a:masterClrMapping/>
  </p:clrMapOvr>
  <p:transition spd="med">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solidFill>
            <a:srgbClr val="92D050"/>
          </a:solidFill>
        </p:spPr>
        <p:txBody>
          <a:bodyPr/>
          <a:lstStyle/>
          <a:p>
            <a:r>
              <a:rPr lang="en-US" sz="3600" dirty="0" smtClean="0"/>
              <a:t>New approaches to increasing the effectiveness of Topical fluoride agents</a:t>
            </a:r>
          </a:p>
        </p:txBody>
      </p:sp>
      <p:sp>
        <p:nvSpPr>
          <p:cNvPr id="59395" name="Content Placeholder 2"/>
          <p:cNvSpPr>
            <a:spLocks noGrp="1"/>
          </p:cNvSpPr>
          <p:nvPr>
            <p:ph idx="1"/>
          </p:nvPr>
        </p:nvSpPr>
        <p:spPr/>
        <p:txBody>
          <a:bodyPr/>
          <a:lstStyle/>
          <a:p>
            <a:r>
              <a:rPr lang="en-US" dirty="0" smtClean="0"/>
              <a:t>Dual treatments</a:t>
            </a:r>
          </a:p>
          <a:p>
            <a:pPr>
              <a:buFont typeface="Wingdings 2" pitchFamily="18" charset="2"/>
              <a:buNone/>
            </a:pPr>
            <a:endParaRPr lang="en-US" dirty="0" smtClean="0"/>
          </a:p>
          <a:p>
            <a:pPr>
              <a:buFont typeface="Wingdings" pitchFamily="2" charset="2"/>
              <a:buChar char="q"/>
            </a:pPr>
            <a:r>
              <a:rPr lang="en-US" dirty="0" smtClean="0"/>
              <a:t>Acid etching</a:t>
            </a:r>
          </a:p>
          <a:p>
            <a:pPr>
              <a:buFont typeface="Wingdings" pitchFamily="2" charset="2"/>
              <a:buChar char="q"/>
            </a:pPr>
            <a:r>
              <a:rPr lang="en-US" dirty="0" smtClean="0"/>
              <a:t>APF followed by SnF2</a:t>
            </a:r>
          </a:p>
        </p:txBody>
      </p:sp>
      <p:pic>
        <p:nvPicPr>
          <p:cNvPr id="59396" name="Picture 4" descr="G:\fkluoride\Fluoride%20Sour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114800"/>
            <a:ext cx="25431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endParaRPr lang="en-US" dirty="0" smtClean="0"/>
          </a:p>
        </p:txBody>
      </p:sp>
      <p:sp>
        <p:nvSpPr>
          <p:cNvPr id="60419" name="Text Placeholder 2"/>
          <p:cNvSpPr>
            <a:spLocks noGrp="1"/>
          </p:cNvSpPr>
          <p:nvPr>
            <p:ph type="body" sz="half" idx="1"/>
          </p:nvPr>
        </p:nvSpPr>
        <p:spPr/>
        <p:txBody>
          <a:bodyPr/>
          <a:lstStyle/>
          <a:p>
            <a:pPr eaLnBrk="1" hangingPunct="1"/>
            <a:endParaRPr lang="en-US" smtClean="0"/>
          </a:p>
        </p:txBody>
      </p:sp>
      <p:sp>
        <p:nvSpPr>
          <p:cNvPr id="60420" name="Content Placeholder 3"/>
          <p:cNvSpPr>
            <a:spLocks noGrp="1"/>
          </p:cNvSpPr>
          <p:nvPr>
            <p:ph sz="half" idx="2"/>
          </p:nvPr>
        </p:nvSpPr>
        <p:spPr/>
        <p:txBody>
          <a:bodyPr/>
          <a:lstStyle/>
          <a:p>
            <a:pPr eaLnBrk="1" hangingPunct="1"/>
            <a:endParaRPr lang="en-US" smtClean="0"/>
          </a:p>
        </p:txBody>
      </p:sp>
      <p:sp>
        <p:nvSpPr>
          <p:cNvPr id="5" name="Rectangle 4"/>
          <p:cNvSpPr/>
          <p:nvPr/>
        </p:nvSpPr>
        <p:spPr>
          <a:xfrm>
            <a:off x="304800" y="2438400"/>
            <a:ext cx="8637939" cy="769441"/>
          </a:xfrm>
          <a:prstGeom prst="rect">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400" b="1" dirty="0">
                <a:ln w="50800"/>
                <a:solidFill>
                  <a:srgbClr val="C00000"/>
                </a:solidFill>
              </a:rPr>
              <a:t>Self applied Topical fluorides</a:t>
            </a:r>
          </a:p>
        </p:txBody>
      </p:sp>
    </p:spTree>
  </p:cSld>
  <p:clrMapOvr>
    <a:masterClrMapping/>
  </p:clrMapOvr>
  <p:transition spd="med">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pPr eaLnBrk="1" hangingPunct="1"/>
            <a:r>
              <a:rPr lang="en-US" sz="3200" dirty="0" smtClean="0"/>
              <a:t>        - </a:t>
            </a:r>
            <a:r>
              <a:rPr lang="en-US" sz="3200" dirty="0" err="1" smtClean="0"/>
              <a:t>Dentrifices</a:t>
            </a:r>
            <a:endParaRPr lang="en-US" sz="3200" dirty="0" smtClean="0"/>
          </a:p>
          <a:p>
            <a:pPr eaLnBrk="1" hangingPunct="1">
              <a:buFont typeface="Wingdings 2" pitchFamily="18" charset="2"/>
              <a:buNone/>
            </a:pPr>
            <a:r>
              <a:rPr lang="en-US" sz="3200" dirty="0" smtClean="0"/>
              <a:t>             – Rinses </a:t>
            </a:r>
          </a:p>
          <a:p>
            <a:pPr eaLnBrk="1" hangingPunct="1">
              <a:buFont typeface="Wingdings 2" pitchFamily="18" charset="2"/>
              <a:buNone/>
            </a:pPr>
            <a:r>
              <a:rPr lang="en-US" sz="3200" dirty="0" smtClean="0"/>
              <a:t>             – Gels </a:t>
            </a:r>
          </a:p>
          <a:p>
            <a:pPr eaLnBrk="1" hangingPunct="1">
              <a:buFont typeface="Wingdings 2" pitchFamily="18" charset="2"/>
              <a:buNone/>
            </a:pPr>
            <a:r>
              <a:rPr lang="en-US" sz="3200" dirty="0" smtClean="0"/>
              <a:t>             – Tooth picks</a:t>
            </a:r>
          </a:p>
          <a:p>
            <a:pPr eaLnBrk="1" hangingPunct="1">
              <a:buFont typeface="Wingdings 2" pitchFamily="18" charset="2"/>
              <a:buNone/>
            </a:pPr>
            <a:r>
              <a:rPr lang="en-US" sz="3200" dirty="0" smtClean="0"/>
              <a:t>             – Floss</a:t>
            </a:r>
          </a:p>
          <a:p>
            <a:pPr eaLnBrk="1" hangingPunct="1">
              <a:buFont typeface="Wingdings 2" pitchFamily="18" charset="2"/>
              <a:buNone/>
            </a:pPr>
            <a:r>
              <a:rPr lang="en-US" sz="3200" dirty="0" smtClean="0"/>
              <a:t>             – Chewing gums</a:t>
            </a:r>
          </a:p>
          <a:p>
            <a:pPr eaLnBrk="1" hangingPunct="1"/>
            <a:endParaRPr lang="en-US" sz="3200" dirty="0" smtClean="0"/>
          </a:p>
        </p:txBody>
      </p:sp>
      <p:sp>
        <p:nvSpPr>
          <p:cNvPr id="4" name="Rectangle 3"/>
          <p:cNvSpPr/>
          <p:nvPr/>
        </p:nvSpPr>
        <p:spPr>
          <a:xfrm>
            <a:off x="304800" y="533400"/>
            <a:ext cx="8637939" cy="769441"/>
          </a:xfrm>
          <a:prstGeom prst="rect">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400" b="1" dirty="0">
                <a:ln w="50800"/>
                <a:solidFill>
                  <a:srgbClr val="C00000"/>
                </a:solidFill>
              </a:rPr>
              <a:t>Self applied Topical fluorides</a:t>
            </a:r>
          </a:p>
        </p:txBody>
      </p:sp>
      <p:pic>
        <p:nvPicPr>
          <p:cNvPr id="61444" name="Picture 4" descr="H:\animated pics\girl_brush_tooth.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95300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G:\fkluoride\Fluoride%20Sour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06705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1143000"/>
          </a:xfrm>
        </p:spPr>
        <p:txBody>
          <a:bodyPr/>
          <a:lstStyle/>
          <a:p>
            <a:pPr algn="ctr" eaLnBrk="1" hangingPunct="1"/>
            <a:r>
              <a:rPr lang="en-US" sz="3600" b="1" i="1" u="sng" dirty="0" smtClean="0">
                <a:solidFill>
                  <a:srgbClr val="FF9933"/>
                </a:solidFill>
              </a:rPr>
              <a:t>FLUORIDE DENTIFRICES</a:t>
            </a:r>
          </a:p>
        </p:txBody>
      </p:sp>
      <p:sp>
        <p:nvSpPr>
          <p:cNvPr id="67587" name="Rectangle 3"/>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800" b="1" dirty="0" smtClean="0">
                <a:solidFill>
                  <a:srgbClr val="00B050"/>
                </a:solidFill>
              </a:rPr>
              <a:t>THERAPEUTIC FUNCTIONS</a:t>
            </a: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a:t>
            </a: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a:t>
            </a:r>
            <a:r>
              <a:rPr lang="en-US" sz="2800" b="1" dirty="0" err="1" smtClean="0">
                <a:solidFill>
                  <a:srgbClr val="00B050"/>
                </a:solidFill>
              </a:rPr>
              <a:t>Physicomechanical</a:t>
            </a:r>
            <a:endParaRPr lang="en-US" sz="2800" b="1" dirty="0" smtClean="0">
              <a:solidFill>
                <a:srgbClr val="00B050"/>
              </a:solidFill>
            </a:endParaRP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removes plaque</a:t>
            </a: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a:t>
            </a: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a:t>
            </a:r>
            <a:r>
              <a:rPr lang="en-US" sz="2800" b="1" dirty="0" smtClean="0">
                <a:solidFill>
                  <a:srgbClr val="00B050"/>
                </a:solidFill>
              </a:rPr>
              <a:t>Chemical</a:t>
            </a: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a:t>
            </a:r>
            <a:r>
              <a:rPr lang="en-US" sz="2800" dirty="0" err="1" smtClean="0">
                <a:solidFill>
                  <a:schemeClr val="tx1">
                    <a:lumMod val="95000"/>
                    <a:lumOff val="5000"/>
                  </a:schemeClr>
                </a:solidFill>
              </a:rPr>
              <a:t>Fluorapatite</a:t>
            </a:r>
            <a:endParaRPr lang="en-US" sz="2800" dirty="0" smtClean="0">
              <a:solidFill>
                <a:schemeClr val="tx1">
                  <a:lumMod val="95000"/>
                  <a:lumOff val="5000"/>
                </a:schemeClr>
              </a:solidFill>
            </a:endParaRPr>
          </a:p>
          <a:p>
            <a:pPr marL="274320" indent="-274320" eaLnBrk="1" fontAlgn="auto" hangingPunct="1">
              <a:spcAft>
                <a:spcPts val="0"/>
              </a:spcAft>
              <a:buClr>
                <a:schemeClr val="accent3"/>
              </a:buClr>
              <a:buFont typeface="Wingdings" pitchFamily="2" charset="2"/>
              <a:buNone/>
              <a:defRPr/>
            </a:pPr>
            <a:r>
              <a:rPr lang="en-US" sz="2800" dirty="0" smtClean="0">
                <a:solidFill>
                  <a:schemeClr val="tx1">
                    <a:lumMod val="95000"/>
                    <a:lumOff val="5000"/>
                  </a:schemeClr>
                </a:solidFill>
              </a:rPr>
              <a:t>		resistance increases with each attack</a:t>
            </a:r>
          </a:p>
        </p:txBody>
      </p:sp>
      <p:pic>
        <p:nvPicPr>
          <p:cNvPr id="62468" name="Picture 4" descr="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51138"/>
            <a:ext cx="3733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3048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600"/>
              <a:t>DENTIFRICE (TOOTHPASTE,TP) </a:t>
            </a:r>
          </a:p>
        </p:txBody>
      </p:sp>
      <p:pic>
        <p:nvPicPr>
          <p:cNvPr id="63491" name="Picture 5" descr="j02812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22288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descr="j02580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9"/>
          <p:cNvSpPr txBox="1">
            <a:spLocks noChangeArrowheads="1"/>
          </p:cNvSpPr>
          <p:nvPr/>
        </p:nvSpPr>
        <p:spPr bwMode="auto">
          <a:xfrm>
            <a:off x="2209800" y="3962400"/>
            <a:ext cx="2133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latin typeface="Andalus" pitchFamily="2" charset="-78"/>
                <a:cs typeface="Andalus" pitchFamily="2" charset="-78"/>
              </a:rPr>
              <a:t>Gels:</a:t>
            </a:r>
          </a:p>
          <a:p>
            <a:pPr eaLnBrk="1" hangingPunct="1">
              <a:spcBef>
                <a:spcPct val="50000"/>
              </a:spcBef>
              <a:buFontTx/>
              <a:buAutoNum type="arabicPeriod"/>
            </a:pPr>
            <a:r>
              <a:rPr lang="en-US">
                <a:latin typeface="Andalus" pitchFamily="2" charset="-78"/>
                <a:cs typeface="Andalus" pitchFamily="2" charset="-78"/>
              </a:rPr>
              <a:t>Better interdental penetration</a:t>
            </a:r>
          </a:p>
          <a:p>
            <a:pPr eaLnBrk="1" hangingPunct="1">
              <a:spcBef>
                <a:spcPct val="50000"/>
              </a:spcBef>
              <a:buFontTx/>
              <a:buAutoNum type="arabicPeriod"/>
            </a:pPr>
            <a:r>
              <a:rPr lang="en-US">
                <a:latin typeface="Andalus" pitchFamily="2" charset="-78"/>
                <a:cs typeface="Andalus" pitchFamily="2" charset="-78"/>
              </a:rPr>
              <a:t>More acceptable to children </a:t>
            </a:r>
          </a:p>
        </p:txBody>
      </p:sp>
      <p:sp>
        <p:nvSpPr>
          <p:cNvPr id="63494" name="Text Box 10"/>
          <p:cNvSpPr txBox="1">
            <a:spLocks noChangeArrowheads="1"/>
          </p:cNvSpPr>
          <p:nvPr/>
        </p:nvSpPr>
        <p:spPr bwMode="auto">
          <a:xfrm>
            <a:off x="2819400" y="2209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b="1">
                <a:latin typeface="Andalus" pitchFamily="2" charset="-78"/>
                <a:cs typeface="Andalus" pitchFamily="2" charset="-78"/>
              </a:rPr>
              <a:t>Pastes</a:t>
            </a:r>
          </a:p>
        </p:txBody>
      </p:sp>
      <p:sp>
        <p:nvSpPr>
          <p:cNvPr id="63495" name="Text Box 11"/>
          <p:cNvSpPr txBox="1">
            <a:spLocks noChangeArrowheads="1"/>
          </p:cNvSpPr>
          <p:nvPr/>
        </p:nvSpPr>
        <p:spPr bwMode="auto">
          <a:xfrm>
            <a:off x="5410200" y="2362200"/>
            <a:ext cx="2743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a:latin typeface="Andalus" pitchFamily="2" charset="-78"/>
                <a:cs typeface="Andalus" pitchFamily="2" charset="-78"/>
              </a:rPr>
              <a:t>Key ingredients in TP:</a:t>
            </a:r>
          </a:p>
          <a:p>
            <a:pPr eaLnBrk="1" hangingPunct="1">
              <a:spcBef>
                <a:spcPct val="50000"/>
              </a:spcBef>
              <a:buFontTx/>
              <a:buAutoNum type="arabicPeriod"/>
            </a:pPr>
            <a:r>
              <a:rPr lang="en-US">
                <a:latin typeface="Andalus" pitchFamily="2" charset="-78"/>
                <a:cs typeface="Andalus" pitchFamily="2" charset="-78"/>
              </a:rPr>
              <a:t>F salt</a:t>
            </a:r>
          </a:p>
          <a:p>
            <a:pPr eaLnBrk="1" hangingPunct="1">
              <a:spcBef>
                <a:spcPct val="50000"/>
              </a:spcBef>
              <a:buFontTx/>
              <a:buAutoNum type="arabicPeriod"/>
            </a:pPr>
            <a:r>
              <a:rPr lang="en-US">
                <a:latin typeface="Andalus" pitchFamily="2" charset="-78"/>
                <a:cs typeface="Andalus" pitchFamily="2" charset="-78"/>
              </a:rPr>
              <a:t>Abrasive</a:t>
            </a:r>
          </a:p>
        </p:txBody>
      </p:sp>
      <p:sp>
        <p:nvSpPr>
          <p:cNvPr id="63496" name="Line 13"/>
          <p:cNvSpPr>
            <a:spLocks noChangeShapeType="1"/>
          </p:cNvSpPr>
          <p:nvPr/>
        </p:nvSpPr>
        <p:spPr bwMode="auto">
          <a:xfrm>
            <a:off x="0" y="762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3497" name="Line 14"/>
          <p:cNvSpPr>
            <a:spLocks noChangeShapeType="1"/>
          </p:cNvSpPr>
          <p:nvPr/>
        </p:nvSpPr>
        <p:spPr bwMode="auto">
          <a:xfrm>
            <a:off x="4648200" y="762000"/>
            <a:ext cx="0" cy="60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3498" name="Line 15"/>
          <p:cNvSpPr>
            <a:spLocks noChangeShapeType="1"/>
          </p:cNvSpPr>
          <p:nvPr/>
        </p:nvSpPr>
        <p:spPr bwMode="auto">
          <a:xfrm>
            <a:off x="0" y="36576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transition spd="med">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ks4"/>
          <p:cNvPicPr>
            <a:picLocks noGrp="1" noChangeAspect="1" noChangeArrowheads="1"/>
          </p:cNvPicPr>
          <p:nvPr>
            <p:ph/>
          </p:nvPr>
        </p:nvPicPr>
        <p:blipFill>
          <a:blip r:embed="rId2">
            <a:extLst>
              <a:ext uri="{28A0092B-C50C-407E-A947-70E740481C1C}">
                <a14:useLocalDpi xmlns:a14="http://schemas.microsoft.com/office/drawing/2010/main" val="0"/>
              </a:ext>
            </a:extLst>
          </a:blip>
          <a:srcRect t="6667" r="-584" b="5556"/>
          <a:stretch>
            <a:fillRect/>
          </a:stretch>
        </p:blipFill>
        <p:spPr>
          <a:xfrm>
            <a:off x="2362200" y="76200"/>
            <a:ext cx="5178425" cy="6705600"/>
          </a:xfrm>
          <a:noFill/>
        </p:spPr>
      </p:pic>
    </p:spTree>
  </p:cSld>
  <p:clrMapOvr>
    <a:masterClrMapping/>
  </p:clrMapOvr>
  <p:transition spd="med">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5800" y="228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600"/>
              <a:t>DENTIFRICE</a:t>
            </a:r>
          </a:p>
        </p:txBody>
      </p:sp>
      <p:sp>
        <p:nvSpPr>
          <p:cNvPr id="65539" name="Text Box 9"/>
          <p:cNvSpPr txBox="1">
            <a:spLocks noChangeArrowheads="1"/>
          </p:cNvSpPr>
          <p:nvPr/>
        </p:nvSpPr>
        <p:spPr bwMode="auto">
          <a:xfrm>
            <a:off x="381000" y="1524000"/>
            <a:ext cx="335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buFontTx/>
              <a:buAutoNum type="arabicPeriod"/>
            </a:pPr>
            <a:r>
              <a:rPr lang="en-US" sz="1800" b="1">
                <a:latin typeface="Andalus" pitchFamily="2" charset="-78"/>
                <a:cs typeface="Andalus" pitchFamily="2" charset="-78"/>
              </a:rPr>
              <a:t>0.2% NaF</a:t>
            </a:r>
          </a:p>
          <a:p>
            <a:pPr eaLnBrk="1" hangingPunct="1">
              <a:spcBef>
                <a:spcPct val="50000"/>
              </a:spcBef>
              <a:buFontTx/>
              <a:buAutoNum type="arabicPeriod"/>
            </a:pPr>
            <a:r>
              <a:rPr lang="en-US" sz="1800" b="1">
                <a:latin typeface="Andalus" pitchFamily="2" charset="-78"/>
                <a:cs typeface="Andalus" pitchFamily="2" charset="-78"/>
              </a:rPr>
              <a:t>0.76% sodium monofluorophosphate (MFP)</a:t>
            </a:r>
          </a:p>
          <a:p>
            <a:pPr eaLnBrk="1" hangingPunct="1">
              <a:spcBef>
                <a:spcPct val="50000"/>
              </a:spcBef>
              <a:buFontTx/>
              <a:buAutoNum type="arabicPeriod"/>
            </a:pPr>
            <a:r>
              <a:rPr lang="en-US" sz="1800" b="1">
                <a:latin typeface="Andalus" pitchFamily="2" charset="-78"/>
                <a:cs typeface="Andalus" pitchFamily="2" charset="-78"/>
              </a:rPr>
              <a:t>0.4% stannous F</a:t>
            </a:r>
          </a:p>
          <a:p>
            <a:pPr eaLnBrk="1" hangingPunct="1">
              <a:spcBef>
                <a:spcPct val="50000"/>
              </a:spcBef>
              <a:buFontTx/>
              <a:buAutoNum type="arabicPeriod"/>
            </a:pPr>
            <a:r>
              <a:rPr lang="en-US" sz="1800" b="1">
                <a:latin typeface="Andalus" pitchFamily="2" charset="-78"/>
                <a:cs typeface="Andalus" pitchFamily="2" charset="-78"/>
              </a:rPr>
              <a:t>Amine F</a:t>
            </a:r>
          </a:p>
          <a:p>
            <a:pPr eaLnBrk="1" hangingPunct="1">
              <a:spcBef>
                <a:spcPct val="50000"/>
              </a:spcBef>
              <a:buFontTx/>
              <a:buAutoNum type="arabicPeriod"/>
            </a:pPr>
            <a:endParaRPr lang="en-US" sz="1800" b="1">
              <a:latin typeface="Andalus" pitchFamily="2" charset="-78"/>
              <a:cs typeface="Andalus" pitchFamily="2" charset="-78"/>
            </a:endParaRPr>
          </a:p>
        </p:txBody>
      </p:sp>
      <p:sp>
        <p:nvSpPr>
          <p:cNvPr id="65540" name="Text Box 14"/>
          <p:cNvSpPr txBox="1">
            <a:spLocks noChangeArrowheads="1"/>
          </p:cNvSpPr>
          <p:nvPr/>
        </p:nvSpPr>
        <p:spPr bwMode="auto">
          <a:xfrm>
            <a:off x="1600200" y="4343400"/>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1 gram of TP = 1 mg F</a:t>
            </a:r>
          </a:p>
        </p:txBody>
      </p:sp>
      <p:sp>
        <p:nvSpPr>
          <p:cNvPr id="65541" name="Oval 17"/>
          <p:cNvSpPr>
            <a:spLocks noChangeArrowheads="1"/>
          </p:cNvSpPr>
          <p:nvPr/>
        </p:nvSpPr>
        <p:spPr bwMode="auto">
          <a:xfrm>
            <a:off x="4953000" y="990600"/>
            <a:ext cx="609600" cy="609600"/>
          </a:xfrm>
          <a:prstGeom prst="ellipse">
            <a:avLst/>
          </a:prstGeom>
          <a:gradFill rotWithShape="0">
            <a:gsLst>
              <a:gs pos="0">
                <a:srgbClr val="185E18"/>
              </a:gs>
              <a:gs pos="100000">
                <a:srgbClr val="33CC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70" name="Text Box 18"/>
          <p:cNvSpPr txBox="1">
            <a:spLocks noChangeArrowheads="1"/>
          </p:cNvSpPr>
          <p:nvPr/>
        </p:nvSpPr>
        <p:spPr bwMode="auto">
          <a:xfrm>
            <a:off x="4953000" y="1066800"/>
            <a:ext cx="685800" cy="320675"/>
          </a:xfrm>
          <a:prstGeom prst="rect">
            <a:avLst/>
          </a:prstGeom>
          <a:noFill/>
          <a:ln w="9525">
            <a:noFill/>
            <a:miter lim="800000"/>
            <a:headEnd/>
            <a:tailEnd/>
          </a:ln>
          <a:effectLst/>
        </p:spPr>
        <p:txBody>
          <a:bodyPr>
            <a:spAutoFit/>
          </a:bodyPr>
          <a:lstStyle/>
          <a:p>
            <a:pPr>
              <a:spcBef>
                <a:spcPct val="50000"/>
              </a:spcBef>
              <a:defRPr/>
            </a:pPr>
            <a:r>
              <a:rPr lang="en-US" sz="1500">
                <a:solidFill>
                  <a:srgbClr val="FFFF00"/>
                </a:solidFill>
                <a:effectLst>
                  <a:outerShdw blurRad="38100" dist="38100" dir="2700000" algn="tl">
                    <a:srgbClr val="000000"/>
                  </a:outerShdw>
                </a:effectLst>
              </a:rPr>
              <a:t>Na</a:t>
            </a:r>
          </a:p>
        </p:txBody>
      </p:sp>
      <p:sp>
        <p:nvSpPr>
          <p:cNvPr id="65543" name="Oval 19"/>
          <p:cNvSpPr>
            <a:spLocks noChangeArrowheads="1"/>
          </p:cNvSpPr>
          <p:nvPr/>
        </p:nvSpPr>
        <p:spPr bwMode="auto">
          <a:xfrm>
            <a:off x="5029200" y="1447800"/>
            <a:ext cx="457200" cy="457200"/>
          </a:xfrm>
          <a:prstGeom prst="ellipse">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72" name="Text Box 20"/>
          <p:cNvSpPr txBox="1">
            <a:spLocks noChangeArrowheads="1"/>
          </p:cNvSpPr>
          <p:nvPr/>
        </p:nvSpPr>
        <p:spPr bwMode="auto">
          <a:xfrm>
            <a:off x="5029200" y="1524000"/>
            <a:ext cx="381000" cy="320675"/>
          </a:xfrm>
          <a:prstGeom prst="rect">
            <a:avLst/>
          </a:prstGeom>
          <a:noFill/>
          <a:ln w="9525">
            <a:noFill/>
            <a:miter lim="800000"/>
            <a:headEnd/>
            <a:tailEnd/>
          </a:ln>
          <a:effectLst/>
        </p:spPr>
        <p:txBody>
          <a:bodyPr>
            <a:spAutoFit/>
          </a:bodyPr>
          <a:lstStyle/>
          <a:p>
            <a:pPr>
              <a:spcBef>
                <a:spcPct val="50000"/>
              </a:spcBef>
              <a:defRPr/>
            </a:pPr>
            <a:r>
              <a:rPr lang="en-US" sz="1500">
                <a:solidFill>
                  <a:schemeClr val="bg1"/>
                </a:solidFill>
                <a:effectLst>
                  <a:outerShdw blurRad="38100" dist="38100" dir="2700000" algn="tl">
                    <a:srgbClr val="000000"/>
                  </a:outerShdw>
                </a:effectLst>
              </a:rPr>
              <a:t>F</a:t>
            </a:r>
          </a:p>
        </p:txBody>
      </p:sp>
      <p:sp>
        <p:nvSpPr>
          <p:cNvPr id="65545" name="Oval 21"/>
          <p:cNvSpPr>
            <a:spLocks noChangeArrowheads="1"/>
          </p:cNvSpPr>
          <p:nvPr/>
        </p:nvSpPr>
        <p:spPr bwMode="auto">
          <a:xfrm>
            <a:off x="4419600" y="1295400"/>
            <a:ext cx="685800" cy="685800"/>
          </a:xfrm>
          <a:prstGeom prst="ellipse">
            <a:avLst/>
          </a:prstGeom>
          <a:gradFill rotWithShape="0">
            <a:gsLst>
              <a:gs pos="0">
                <a:srgbClr val="CC6600"/>
              </a:gs>
              <a:gs pos="100000">
                <a:srgbClr val="FFF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Text Box 22"/>
          <p:cNvSpPr txBox="1">
            <a:spLocks noChangeArrowheads="1"/>
          </p:cNvSpPr>
          <p:nvPr/>
        </p:nvSpPr>
        <p:spPr bwMode="auto">
          <a:xfrm>
            <a:off x="4419600" y="1524000"/>
            <a:ext cx="762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PO4</a:t>
            </a:r>
          </a:p>
        </p:txBody>
      </p:sp>
      <p:sp>
        <p:nvSpPr>
          <p:cNvPr id="65547" name="Text Box 23"/>
          <p:cNvSpPr txBox="1">
            <a:spLocks noChangeArrowheads="1"/>
          </p:cNvSpPr>
          <p:nvPr/>
        </p:nvSpPr>
        <p:spPr bwMode="auto">
          <a:xfrm>
            <a:off x="5791200" y="990600"/>
            <a:ext cx="2971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MFP does not react with calcium abrasives (F is covalently bound) and has better uptake by enamel crystals. </a:t>
            </a:r>
          </a:p>
        </p:txBody>
      </p:sp>
      <p:sp>
        <p:nvSpPr>
          <p:cNvPr id="65548" name="Oval 24"/>
          <p:cNvSpPr>
            <a:spLocks noChangeArrowheads="1"/>
          </p:cNvSpPr>
          <p:nvPr/>
        </p:nvSpPr>
        <p:spPr bwMode="auto">
          <a:xfrm>
            <a:off x="457200" y="4343400"/>
            <a:ext cx="609600" cy="609600"/>
          </a:xfrm>
          <a:prstGeom prst="ellipse">
            <a:avLst/>
          </a:prstGeom>
          <a:gradFill rotWithShape="0">
            <a:gsLst>
              <a:gs pos="0">
                <a:srgbClr val="185E18"/>
              </a:gs>
              <a:gs pos="100000">
                <a:srgbClr val="33CC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77" name="Text Box 25"/>
          <p:cNvSpPr txBox="1">
            <a:spLocks noChangeArrowheads="1"/>
          </p:cNvSpPr>
          <p:nvPr/>
        </p:nvSpPr>
        <p:spPr bwMode="auto">
          <a:xfrm>
            <a:off x="457200" y="4419600"/>
            <a:ext cx="685800" cy="320675"/>
          </a:xfrm>
          <a:prstGeom prst="rect">
            <a:avLst/>
          </a:prstGeom>
          <a:noFill/>
          <a:ln w="9525">
            <a:noFill/>
            <a:miter lim="800000"/>
            <a:headEnd/>
            <a:tailEnd/>
          </a:ln>
          <a:effectLst/>
        </p:spPr>
        <p:txBody>
          <a:bodyPr>
            <a:spAutoFit/>
          </a:bodyPr>
          <a:lstStyle/>
          <a:p>
            <a:pPr>
              <a:spcBef>
                <a:spcPct val="50000"/>
              </a:spcBef>
              <a:defRPr/>
            </a:pPr>
            <a:r>
              <a:rPr lang="en-US" sz="1500">
                <a:solidFill>
                  <a:srgbClr val="FFFF00"/>
                </a:solidFill>
                <a:effectLst>
                  <a:outerShdw blurRad="38100" dist="38100" dir="2700000" algn="tl">
                    <a:srgbClr val="000000"/>
                  </a:outerShdw>
                </a:effectLst>
              </a:rPr>
              <a:t>Na</a:t>
            </a:r>
          </a:p>
        </p:txBody>
      </p:sp>
      <p:sp>
        <p:nvSpPr>
          <p:cNvPr id="65550" name="Oval 26"/>
          <p:cNvSpPr>
            <a:spLocks noChangeArrowheads="1"/>
          </p:cNvSpPr>
          <p:nvPr/>
        </p:nvSpPr>
        <p:spPr bwMode="auto">
          <a:xfrm>
            <a:off x="685800" y="4724400"/>
            <a:ext cx="457200" cy="457200"/>
          </a:xfrm>
          <a:prstGeom prst="ellipse">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79" name="Text Box 27"/>
          <p:cNvSpPr txBox="1">
            <a:spLocks noChangeArrowheads="1"/>
          </p:cNvSpPr>
          <p:nvPr/>
        </p:nvSpPr>
        <p:spPr bwMode="auto">
          <a:xfrm>
            <a:off x="685800" y="4800600"/>
            <a:ext cx="381000" cy="320675"/>
          </a:xfrm>
          <a:prstGeom prst="rect">
            <a:avLst/>
          </a:prstGeom>
          <a:noFill/>
          <a:ln w="9525">
            <a:noFill/>
            <a:miter lim="800000"/>
            <a:headEnd/>
            <a:tailEnd/>
          </a:ln>
          <a:effectLst/>
        </p:spPr>
        <p:txBody>
          <a:bodyPr>
            <a:spAutoFit/>
          </a:bodyPr>
          <a:lstStyle/>
          <a:p>
            <a:pPr>
              <a:spcBef>
                <a:spcPct val="50000"/>
              </a:spcBef>
              <a:defRPr/>
            </a:pPr>
            <a:r>
              <a:rPr lang="en-US" sz="1500">
                <a:solidFill>
                  <a:schemeClr val="bg1"/>
                </a:solidFill>
                <a:effectLst>
                  <a:outerShdw blurRad="38100" dist="38100" dir="2700000" algn="tl">
                    <a:srgbClr val="000000"/>
                  </a:outerShdw>
                </a:effectLst>
              </a:rPr>
              <a:t>F</a:t>
            </a:r>
          </a:p>
        </p:txBody>
      </p:sp>
      <p:sp>
        <p:nvSpPr>
          <p:cNvPr id="88080" name="Text Box 46"/>
          <p:cNvSpPr txBox="1">
            <a:spLocks noChangeArrowheads="1"/>
          </p:cNvSpPr>
          <p:nvPr/>
        </p:nvSpPr>
        <p:spPr bwMode="auto">
          <a:xfrm>
            <a:off x="4114800" y="5638800"/>
            <a:ext cx="4724400" cy="901700"/>
          </a:xfrm>
          <a:prstGeom prst="rect">
            <a:avLst/>
          </a:prstGeom>
          <a:solidFill>
            <a:schemeClr val="tx2">
              <a:lumMod val="25000"/>
            </a:schemeClr>
          </a:solidFill>
          <a:ln w="9525">
            <a:solidFill>
              <a:srgbClr val="FF3300"/>
            </a:solidFill>
            <a:miter lim="800000"/>
            <a:headEnd/>
            <a:tailEnd/>
          </a:ln>
        </p:spPr>
        <p:txBody>
          <a:bodyPr>
            <a:spAutoFit/>
          </a:bodyPr>
          <a:lstStyle/>
          <a:p>
            <a:pPr>
              <a:spcBef>
                <a:spcPct val="50000"/>
              </a:spcBef>
              <a:defRPr/>
            </a:pPr>
            <a:r>
              <a:rPr lang="en-US" sz="1500" dirty="0">
                <a:solidFill>
                  <a:schemeClr val="bg1"/>
                </a:solidFill>
                <a:latin typeface="Andalus" pitchFamily="2" charset="-78"/>
                <a:cs typeface="Andalus" pitchFamily="2" charset="-78"/>
              </a:rPr>
              <a:t>The ADA requires that 60% of free F ion be </a:t>
            </a:r>
          </a:p>
          <a:p>
            <a:pPr>
              <a:spcBef>
                <a:spcPct val="50000"/>
              </a:spcBef>
              <a:defRPr/>
            </a:pPr>
            <a:r>
              <a:rPr lang="en-US" sz="1500" dirty="0">
                <a:solidFill>
                  <a:schemeClr val="bg1"/>
                </a:solidFill>
                <a:latin typeface="Andalus" pitchFamily="2" charset="-78"/>
                <a:cs typeface="Andalus" pitchFamily="2" charset="-78"/>
              </a:rPr>
              <a:t>available over the shelf life of the TP. NaF and MFP lose about 20% free F in 2 years.</a:t>
            </a:r>
          </a:p>
        </p:txBody>
      </p:sp>
      <p:sp>
        <p:nvSpPr>
          <p:cNvPr id="65553" name="Line 47"/>
          <p:cNvSpPr>
            <a:spLocks noChangeShapeType="1"/>
          </p:cNvSpPr>
          <p:nvPr/>
        </p:nvSpPr>
        <p:spPr bwMode="auto">
          <a:xfrm>
            <a:off x="0" y="685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5554" name="Text Box 49"/>
          <p:cNvSpPr txBox="1">
            <a:spLocks noChangeArrowheads="1"/>
          </p:cNvSpPr>
          <p:nvPr/>
        </p:nvSpPr>
        <p:spPr bwMode="auto">
          <a:xfrm>
            <a:off x="228600" y="914400"/>
            <a:ext cx="1676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F salt in TP:</a:t>
            </a:r>
          </a:p>
        </p:txBody>
      </p:sp>
      <p:sp>
        <p:nvSpPr>
          <p:cNvPr id="65555" name="Line 51"/>
          <p:cNvSpPr>
            <a:spLocks noChangeShapeType="1"/>
          </p:cNvSpPr>
          <p:nvPr/>
        </p:nvSpPr>
        <p:spPr bwMode="auto">
          <a:xfrm>
            <a:off x="4038600" y="685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5556" name="Line 52"/>
          <p:cNvSpPr>
            <a:spLocks noChangeShapeType="1"/>
          </p:cNvSpPr>
          <p:nvPr/>
        </p:nvSpPr>
        <p:spPr bwMode="auto">
          <a:xfrm>
            <a:off x="4038600" y="2667000"/>
            <a:ext cx="510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5557" name="Oval 53"/>
          <p:cNvSpPr>
            <a:spLocks noChangeArrowheads="1"/>
          </p:cNvSpPr>
          <p:nvPr/>
        </p:nvSpPr>
        <p:spPr bwMode="auto">
          <a:xfrm>
            <a:off x="4495800" y="2819400"/>
            <a:ext cx="457200" cy="457200"/>
          </a:xfrm>
          <a:prstGeom prst="ellipse">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606" name="Text Box 54"/>
          <p:cNvSpPr txBox="1">
            <a:spLocks noChangeArrowheads="1"/>
          </p:cNvSpPr>
          <p:nvPr/>
        </p:nvSpPr>
        <p:spPr bwMode="auto">
          <a:xfrm>
            <a:off x="4495800" y="2895600"/>
            <a:ext cx="381000" cy="320675"/>
          </a:xfrm>
          <a:prstGeom prst="rect">
            <a:avLst/>
          </a:prstGeom>
          <a:noFill/>
          <a:ln w="9525">
            <a:noFill/>
            <a:miter lim="800000"/>
            <a:headEnd/>
            <a:tailEnd/>
          </a:ln>
          <a:effectLst/>
        </p:spPr>
        <p:txBody>
          <a:bodyPr>
            <a:spAutoFit/>
          </a:bodyPr>
          <a:lstStyle/>
          <a:p>
            <a:pPr>
              <a:spcBef>
                <a:spcPct val="50000"/>
              </a:spcBef>
              <a:defRPr/>
            </a:pPr>
            <a:r>
              <a:rPr lang="en-US" sz="1500">
                <a:solidFill>
                  <a:schemeClr val="bg1"/>
                </a:solidFill>
                <a:effectLst>
                  <a:outerShdw blurRad="38100" dist="38100" dir="2700000" algn="tl">
                    <a:srgbClr val="000000"/>
                  </a:outerShdw>
                </a:effectLst>
              </a:rPr>
              <a:t>F</a:t>
            </a:r>
          </a:p>
        </p:txBody>
      </p:sp>
      <p:sp>
        <p:nvSpPr>
          <p:cNvPr id="23607" name="Oval 55"/>
          <p:cNvSpPr>
            <a:spLocks noChangeArrowheads="1"/>
          </p:cNvSpPr>
          <p:nvPr/>
        </p:nvSpPr>
        <p:spPr bwMode="auto">
          <a:xfrm>
            <a:off x="4876800" y="2895600"/>
            <a:ext cx="609600" cy="609600"/>
          </a:xfrm>
          <a:prstGeom prst="ellipse">
            <a:avLst/>
          </a:prstGeom>
          <a:gradFill rotWithShape="0">
            <a:gsLst>
              <a:gs pos="0">
                <a:schemeClr val="folHlink"/>
              </a:gs>
              <a:gs pos="100000">
                <a:schemeClr val="folHlink">
                  <a:gamma/>
                  <a:shade val="46275"/>
                  <a:invGamma/>
                </a:schemeClr>
              </a:gs>
            </a:gsLst>
            <a:lin ang="5400000" scaled="1"/>
          </a:gradFill>
          <a:ln w="9525">
            <a:noFill/>
            <a:round/>
            <a:headEnd/>
            <a:tailEnd/>
          </a:ln>
          <a:effectLst/>
        </p:spPr>
        <p:txBody>
          <a:bodyPr wrap="none" anchor="ctr"/>
          <a:lstStyle/>
          <a:p>
            <a:pPr>
              <a:defRPr/>
            </a:pPr>
            <a:endParaRPr lang="en-US"/>
          </a:p>
        </p:txBody>
      </p:sp>
      <p:sp>
        <p:nvSpPr>
          <p:cNvPr id="23608" name="Text Box 56"/>
          <p:cNvSpPr txBox="1">
            <a:spLocks noChangeArrowheads="1"/>
          </p:cNvSpPr>
          <p:nvPr/>
        </p:nvSpPr>
        <p:spPr bwMode="auto">
          <a:xfrm>
            <a:off x="4876800" y="3048000"/>
            <a:ext cx="609600" cy="320675"/>
          </a:xfrm>
          <a:prstGeom prst="rect">
            <a:avLst/>
          </a:prstGeom>
          <a:noFill/>
          <a:ln w="9525">
            <a:noFill/>
            <a:miter lim="800000"/>
            <a:headEnd/>
            <a:tailEnd/>
          </a:ln>
          <a:effectLst/>
        </p:spPr>
        <p:txBody>
          <a:bodyPr>
            <a:spAutoFit/>
          </a:bodyPr>
          <a:lstStyle/>
          <a:p>
            <a:pPr>
              <a:spcBef>
                <a:spcPct val="50000"/>
              </a:spcBef>
              <a:defRPr/>
            </a:pPr>
            <a:r>
              <a:rPr lang="en-US" sz="1500">
                <a:solidFill>
                  <a:schemeClr val="bg1"/>
                </a:solidFill>
                <a:effectLst>
                  <a:outerShdw blurRad="38100" dist="38100" dir="2700000" algn="tl">
                    <a:srgbClr val="000000"/>
                  </a:outerShdw>
                </a:effectLst>
              </a:rPr>
              <a:t>Sn</a:t>
            </a:r>
          </a:p>
        </p:txBody>
      </p:sp>
      <p:sp>
        <p:nvSpPr>
          <p:cNvPr id="65561" name="Oval 57"/>
          <p:cNvSpPr>
            <a:spLocks noChangeArrowheads="1"/>
          </p:cNvSpPr>
          <p:nvPr/>
        </p:nvSpPr>
        <p:spPr bwMode="auto">
          <a:xfrm>
            <a:off x="5334000" y="2819400"/>
            <a:ext cx="457200" cy="457200"/>
          </a:xfrm>
          <a:prstGeom prst="ellipse">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610" name="Text Box 58"/>
          <p:cNvSpPr txBox="1">
            <a:spLocks noChangeArrowheads="1"/>
          </p:cNvSpPr>
          <p:nvPr/>
        </p:nvSpPr>
        <p:spPr bwMode="auto">
          <a:xfrm>
            <a:off x="5334000" y="2895600"/>
            <a:ext cx="381000" cy="320675"/>
          </a:xfrm>
          <a:prstGeom prst="rect">
            <a:avLst/>
          </a:prstGeom>
          <a:noFill/>
          <a:ln w="9525">
            <a:noFill/>
            <a:miter lim="800000"/>
            <a:headEnd/>
            <a:tailEnd/>
          </a:ln>
          <a:effectLst/>
        </p:spPr>
        <p:txBody>
          <a:bodyPr>
            <a:spAutoFit/>
          </a:bodyPr>
          <a:lstStyle/>
          <a:p>
            <a:pPr>
              <a:spcBef>
                <a:spcPct val="50000"/>
              </a:spcBef>
              <a:defRPr/>
            </a:pPr>
            <a:r>
              <a:rPr lang="en-US" sz="1500">
                <a:solidFill>
                  <a:schemeClr val="bg1"/>
                </a:solidFill>
                <a:effectLst>
                  <a:outerShdw blurRad="38100" dist="38100" dir="2700000" algn="tl">
                    <a:srgbClr val="000000"/>
                  </a:outerShdw>
                </a:effectLst>
              </a:rPr>
              <a:t>F</a:t>
            </a:r>
          </a:p>
        </p:txBody>
      </p:sp>
      <p:sp>
        <p:nvSpPr>
          <p:cNvPr id="65563" name="Text Box 59"/>
          <p:cNvSpPr txBox="1">
            <a:spLocks noChangeArrowheads="1"/>
          </p:cNvSpPr>
          <p:nvPr/>
        </p:nvSpPr>
        <p:spPr bwMode="auto">
          <a:xfrm>
            <a:off x="5410200" y="3352800"/>
            <a:ext cx="3200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SnF2 exhibits less shelf life and may cause dental staining</a:t>
            </a:r>
          </a:p>
        </p:txBody>
      </p:sp>
      <p:sp>
        <p:nvSpPr>
          <p:cNvPr id="65564" name="Line 60"/>
          <p:cNvSpPr>
            <a:spLocks noChangeShapeType="1"/>
          </p:cNvSpPr>
          <p:nvPr/>
        </p:nvSpPr>
        <p:spPr bwMode="auto">
          <a:xfrm>
            <a:off x="0" y="38100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5565" name="Line 61"/>
          <p:cNvSpPr>
            <a:spLocks noChangeShapeType="1"/>
          </p:cNvSpPr>
          <p:nvPr/>
        </p:nvSpPr>
        <p:spPr bwMode="auto">
          <a:xfrm>
            <a:off x="4038600" y="4114800"/>
            <a:ext cx="510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3614" name="Oval 62"/>
          <p:cNvSpPr>
            <a:spLocks noChangeArrowheads="1"/>
          </p:cNvSpPr>
          <p:nvPr/>
        </p:nvSpPr>
        <p:spPr bwMode="auto">
          <a:xfrm>
            <a:off x="5638800" y="4267200"/>
            <a:ext cx="304800" cy="304800"/>
          </a:xfrm>
          <a:prstGeom prst="ellipse">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defRPr/>
            </a:pPr>
            <a:endParaRPr lang="en-US"/>
          </a:p>
        </p:txBody>
      </p:sp>
      <p:sp>
        <p:nvSpPr>
          <p:cNvPr id="65567" name="Oval 63"/>
          <p:cNvSpPr>
            <a:spLocks noChangeArrowheads="1"/>
          </p:cNvSpPr>
          <p:nvPr/>
        </p:nvSpPr>
        <p:spPr bwMode="auto">
          <a:xfrm>
            <a:off x="5257800" y="4267200"/>
            <a:ext cx="304800" cy="304800"/>
          </a:xfrm>
          <a:prstGeom prst="ellipse">
            <a:avLst/>
          </a:prstGeom>
          <a:gradFill rotWithShape="0">
            <a:gsLst>
              <a:gs pos="0">
                <a:srgbClr val="FF9999"/>
              </a:gs>
              <a:gs pos="100000">
                <a:srgbClr val="FF41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68" name="Oval 64"/>
          <p:cNvSpPr>
            <a:spLocks noChangeArrowheads="1"/>
          </p:cNvSpPr>
          <p:nvPr/>
        </p:nvSpPr>
        <p:spPr bwMode="auto">
          <a:xfrm>
            <a:off x="5257800" y="4876800"/>
            <a:ext cx="304800" cy="304800"/>
          </a:xfrm>
          <a:prstGeom prst="ellipse">
            <a:avLst/>
          </a:prstGeom>
          <a:gradFill rotWithShape="0">
            <a:gsLst>
              <a:gs pos="0">
                <a:srgbClr val="FF66CC"/>
              </a:gs>
              <a:gs pos="100000">
                <a:srgbClr val="762F5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69" name="Oval 65"/>
          <p:cNvSpPr>
            <a:spLocks noChangeArrowheads="1"/>
          </p:cNvSpPr>
          <p:nvPr/>
        </p:nvSpPr>
        <p:spPr bwMode="auto">
          <a:xfrm>
            <a:off x="5410200" y="4572000"/>
            <a:ext cx="304800" cy="304800"/>
          </a:xfrm>
          <a:prstGeom prst="ellipse">
            <a:avLst/>
          </a:prstGeom>
          <a:gradFill rotWithShape="0">
            <a:gsLst>
              <a:gs pos="0">
                <a:srgbClr val="FFCC00"/>
              </a:gs>
              <a:gs pos="100000">
                <a:srgbClr val="76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70" name="Freeform 66"/>
          <p:cNvSpPr>
            <a:spLocks/>
          </p:cNvSpPr>
          <p:nvPr/>
        </p:nvSpPr>
        <p:spPr bwMode="auto">
          <a:xfrm>
            <a:off x="5557838" y="4414838"/>
            <a:ext cx="147637" cy="1587"/>
          </a:xfrm>
          <a:custGeom>
            <a:avLst/>
            <a:gdLst>
              <a:gd name="T0" fmla="*/ 2147483647 w 93"/>
              <a:gd name="T1" fmla="*/ 0 h 1"/>
              <a:gd name="T2" fmla="*/ 0 w 93"/>
              <a:gd name="T3" fmla="*/ 0 h 1"/>
              <a:gd name="T4" fmla="*/ 0 60000 65536"/>
              <a:gd name="T5" fmla="*/ 0 60000 65536"/>
              <a:gd name="T6" fmla="*/ 0 w 93"/>
              <a:gd name="T7" fmla="*/ 0 h 1"/>
              <a:gd name="T8" fmla="*/ 93 w 93"/>
              <a:gd name="T9" fmla="*/ 1 h 1"/>
            </a:gdLst>
            <a:ahLst/>
            <a:cxnLst>
              <a:cxn ang="T4">
                <a:pos x="T0" y="T1"/>
              </a:cxn>
              <a:cxn ang="T5">
                <a:pos x="T2" y="T3"/>
              </a:cxn>
            </a:cxnLst>
            <a:rect l="T6" t="T7" r="T8" b="T9"/>
            <a:pathLst>
              <a:path w="93" h="1">
                <a:moveTo>
                  <a:pt x="93" y="0"/>
                </a:moveTo>
                <a:cubicBezTo>
                  <a:pt x="62" y="0"/>
                  <a:pt x="31" y="0"/>
                  <a:pt x="0"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1" name="Freeform 67"/>
          <p:cNvSpPr>
            <a:spLocks/>
          </p:cNvSpPr>
          <p:nvPr/>
        </p:nvSpPr>
        <p:spPr bwMode="auto">
          <a:xfrm>
            <a:off x="5391150" y="4481513"/>
            <a:ext cx="76200" cy="128587"/>
          </a:xfrm>
          <a:custGeom>
            <a:avLst/>
            <a:gdLst>
              <a:gd name="T0" fmla="*/ 0 w 48"/>
              <a:gd name="T1" fmla="*/ 0 h 81"/>
              <a:gd name="T2" fmla="*/ 2147483647 w 48"/>
              <a:gd name="T3" fmla="*/ 2147483647 h 81"/>
              <a:gd name="T4" fmla="*/ 2147483647 w 48"/>
              <a:gd name="T5" fmla="*/ 2147483647 h 81"/>
              <a:gd name="T6" fmla="*/ 2147483647 w 48"/>
              <a:gd name="T7" fmla="*/ 2147483647 h 81"/>
              <a:gd name="T8" fmla="*/ 2147483647 w 48"/>
              <a:gd name="T9" fmla="*/ 2147483647 h 81"/>
              <a:gd name="T10" fmla="*/ 0 60000 65536"/>
              <a:gd name="T11" fmla="*/ 0 60000 65536"/>
              <a:gd name="T12" fmla="*/ 0 60000 65536"/>
              <a:gd name="T13" fmla="*/ 0 60000 65536"/>
              <a:gd name="T14" fmla="*/ 0 60000 65536"/>
              <a:gd name="T15" fmla="*/ 0 w 48"/>
              <a:gd name="T16" fmla="*/ 0 h 81"/>
              <a:gd name="T17" fmla="*/ 48 w 48"/>
              <a:gd name="T18" fmla="*/ 81 h 81"/>
            </a:gdLst>
            <a:ahLst/>
            <a:cxnLst>
              <a:cxn ang="T10">
                <a:pos x="T0" y="T1"/>
              </a:cxn>
              <a:cxn ang="T11">
                <a:pos x="T2" y="T3"/>
              </a:cxn>
              <a:cxn ang="T12">
                <a:pos x="T4" y="T5"/>
              </a:cxn>
              <a:cxn ang="T13">
                <a:pos x="T6" y="T7"/>
              </a:cxn>
              <a:cxn ang="T14">
                <a:pos x="T8" y="T9"/>
              </a:cxn>
            </a:cxnLst>
            <a:rect l="T15" t="T16" r="T17" b="T18"/>
            <a:pathLst>
              <a:path w="48" h="81">
                <a:moveTo>
                  <a:pt x="0" y="0"/>
                </a:moveTo>
                <a:cubicBezTo>
                  <a:pt x="11" y="11"/>
                  <a:pt x="19" y="25"/>
                  <a:pt x="30" y="36"/>
                </a:cubicBezTo>
                <a:cubicBezTo>
                  <a:pt x="32" y="42"/>
                  <a:pt x="32" y="49"/>
                  <a:pt x="36" y="54"/>
                </a:cubicBezTo>
                <a:cubicBezTo>
                  <a:pt x="38" y="57"/>
                  <a:pt x="41" y="60"/>
                  <a:pt x="42" y="63"/>
                </a:cubicBezTo>
                <a:cubicBezTo>
                  <a:pt x="45" y="69"/>
                  <a:pt x="48" y="81"/>
                  <a:pt x="48" y="8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2" name="Freeform 68"/>
          <p:cNvSpPr>
            <a:spLocks/>
          </p:cNvSpPr>
          <p:nvPr/>
        </p:nvSpPr>
        <p:spPr bwMode="auto">
          <a:xfrm>
            <a:off x="5462588" y="4752975"/>
            <a:ext cx="90487" cy="142875"/>
          </a:xfrm>
          <a:custGeom>
            <a:avLst/>
            <a:gdLst>
              <a:gd name="T0" fmla="*/ 2147483647 w 57"/>
              <a:gd name="T1" fmla="*/ 0 h 90"/>
              <a:gd name="T2" fmla="*/ 0 w 57"/>
              <a:gd name="T3" fmla="*/ 2147483647 h 90"/>
              <a:gd name="T4" fmla="*/ 0 60000 65536"/>
              <a:gd name="T5" fmla="*/ 0 60000 65536"/>
              <a:gd name="T6" fmla="*/ 0 w 57"/>
              <a:gd name="T7" fmla="*/ 0 h 90"/>
              <a:gd name="T8" fmla="*/ 57 w 57"/>
              <a:gd name="T9" fmla="*/ 90 h 90"/>
            </a:gdLst>
            <a:ahLst/>
            <a:cxnLst>
              <a:cxn ang="T4">
                <a:pos x="T0" y="T1"/>
              </a:cxn>
              <a:cxn ang="T5">
                <a:pos x="T2" y="T3"/>
              </a:cxn>
            </a:cxnLst>
            <a:rect l="T6" t="T7" r="T8" b="T9"/>
            <a:pathLst>
              <a:path w="57" h="90">
                <a:moveTo>
                  <a:pt x="57" y="0"/>
                </a:moveTo>
                <a:cubicBezTo>
                  <a:pt x="39" y="27"/>
                  <a:pt x="22" y="68"/>
                  <a:pt x="0" y="9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3" name="Oval 69"/>
          <p:cNvSpPr>
            <a:spLocks noChangeArrowheads="1"/>
          </p:cNvSpPr>
          <p:nvPr/>
        </p:nvSpPr>
        <p:spPr bwMode="auto">
          <a:xfrm>
            <a:off x="5410200" y="5029200"/>
            <a:ext cx="457200" cy="457200"/>
          </a:xfrm>
          <a:prstGeom prst="ellipse">
            <a:avLst/>
          </a:prstGeom>
          <a:gradFill rotWithShape="0">
            <a:gsLst>
              <a:gs pos="0">
                <a:srgbClr val="761800"/>
              </a:gs>
              <a:gs pos="100000">
                <a:srgbClr val="FF33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622" name="Text Box 70"/>
          <p:cNvSpPr txBox="1">
            <a:spLocks noChangeArrowheads="1"/>
          </p:cNvSpPr>
          <p:nvPr/>
        </p:nvSpPr>
        <p:spPr bwMode="auto">
          <a:xfrm>
            <a:off x="5410200" y="5105400"/>
            <a:ext cx="381000" cy="320675"/>
          </a:xfrm>
          <a:prstGeom prst="rect">
            <a:avLst/>
          </a:prstGeom>
          <a:noFill/>
          <a:ln w="9525">
            <a:noFill/>
            <a:miter lim="800000"/>
            <a:headEnd/>
            <a:tailEnd/>
          </a:ln>
          <a:effectLst/>
        </p:spPr>
        <p:txBody>
          <a:bodyPr>
            <a:spAutoFit/>
          </a:bodyPr>
          <a:lstStyle/>
          <a:p>
            <a:pPr>
              <a:spcBef>
                <a:spcPct val="50000"/>
              </a:spcBef>
              <a:defRPr/>
            </a:pPr>
            <a:r>
              <a:rPr lang="en-US" sz="1500">
                <a:solidFill>
                  <a:schemeClr val="bg1"/>
                </a:solidFill>
                <a:effectLst>
                  <a:outerShdw blurRad="38100" dist="38100" dir="2700000" algn="tl">
                    <a:srgbClr val="000000"/>
                  </a:outerShdw>
                </a:effectLst>
              </a:rPr>
              <a:t>F</a:t>
            </a:r>
          </a:p>
        </p:txBody>
      </p:sp>
      <p:sp>
        <p:nvSpPr>
          <p:cNvPr id="65575" name="Text Box 71"/>
          <p:cNvSpPr txBox="1">
            <a:spLocks noChangeArrowheads="1"/>
          </p:cNvSpPr>
          <p:nvPr/>
        </p:nvSpPr>
        <p:spPr bwMode="auto">
          <a:xfrm>
            <a:off x="6248400" y="4343400"/>
            <a:ext cx="2895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Amine F is not sold in the US. It adsorbs to enamel and has anti-bacterial properties</a:t>
            </a:r>
          </a:p>
        </p:txBody>
      </p:sp>
      <p:sp>
        <p:nvSpPr>
          <p:cNvPr id="65576" name="Line 72"/>
          <p:cNvSpPr>
            <a:spLocks noChangeShapeType="1"/>
          </p:cNvSpPr>
          <p:nvPr/>
        </p:nvSpPr>
        <p:spPr bwMode="auto">
          <a:xfrm>
            <a:off x="4038600" y="5638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5577" name="Freeform 73"/>
          <p:cNvSpPr>
            <a:spLocks/>
          </p:cNvSpPr>
          <p:nvPr/>
        </p:nvSpPr>
        <p:spPr bwMode="auto">
          <a:xfrm>
            <a:off x="5443538" y="4762500"/>
            <a:ext cx="90487" cy="128588"/>
          </a:xfrm>
          <a:custGeom>
            <a:avLst/>
            <a:gdLst>
              <a:gd name="T0" fmla="*/ 0 w 57"/>
              <a:gd name="T1" fmla="*/ 2147483647 h 81"/>
              <a:gd name="T2" fmla="*/ 2147483647 w 57"/>
              <a:gd name="T3" fmla="*/ 2147483647 h 81"/>
              <a:gd name="T4" fmla="*/ 2147483647 w 57"/>
              <a:gd name="T5" fmla="*/ 0 h 81"/>
              <a:gd name="T6" fmla="*/ 0 60000 65536"/>
              <a:gd name="T7" fmla="*/ 0 60000 65536"/>
              <a:gd name="T8" fmla="*/ 0 60000 65536"/>
              <a:gd name="T9" fmla="*/ 0 w 57"/>
              <a:gd name="T10" fmla="*/ 0 h 81"/>
              <a:gd name="T11" fmla="*/ 57 w 57"/>
              <a:gd name="T12" fmla="*/ 81 h 81"/>
            </a:gdLst>
            <a:ahLst/>
            <a:cxnLst>
              <a:cxn ang="T6">
                <a:pos x="T0" y="T1"/>
              </a:cxn>
              <a:cxn ang="T7">
                <a:pos x="T2" y="T3"/>
              </a:cxn>
              <a:cxn ang="T8">
                <a:pos x="T4" y="T5"/>
              </a:cxn>
            </a:cxnLst>
            <a:rect l="T9" t="T10" r="T11" b="T12"/>
            <a:pathLst>
              <a:path w="57" h="81">
                <a:moveTo>
                  <a:pt x="0" y="81"/>
                </a:moveTo>
                <a:cubicBezTo>
                  <a:pt x="4" y="64"/>
                  <a:pt x="29" y="40"/>
                  <a:pt x="42" y="24"/>
                </a:cubicBezTo>
                <a:cubicBezTo>
                  <a:pt x="49" y="16"/>
                  <a:pt x="57" y="12"/>
                  <a:pt x="5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78" name="Freeform 74"/>
          <p:cNvSpPr>
            <a:spLocks/>
          </p:cNvSpPr>
          <p:nvPr/>
        </p:nvSpPr>
        <p:spPr bwMode="auto">
          <a:xfrm>
            <a:off x="5457825" y="4429125"/>
            <a:ext cx="47625" cy="152400"/>
          </a:xfrm>
          <a:custGeom>
            <a:avLst/>
            <a:gdLst>
              <a:gd name="T0" fmla="*/ 2147483647 w 30"/>
              <a:gd name="T1" fmla="*/ 2147483647 h 96"/>
              <a:gd name="T2" fmla="*/ 2147483647 w 30"/>
              <a:gd name="T3" fmla="*/ 2147483647 h 96"/>
              <a:gd name="T4" fmla="*/ 2147483647 w 30"/>
              <a:gd name="T5" fmla="*/ 2147483647 h 96"/>
              <a:gd name="T6" fmla="*/ 0 w 30"/>
              <a:gd name="T7" fmla="*/ 0 h 96"/>
              <a:gd name="T8" fmla="*/ 0 60000 65536"/>
              <a:gd name="T9" fmla="*/ 0 60000 65536"/>
              <a:gd name="T10" fmla="*/ 0 60000 65536"/>
              <a:gd name="T11" fmla="*/ 0 60000 65536"/>
              <a:gd name="T12" fmla="*/ 0 w 30"/>
              <a:gd name="T13" fmla="*/ 0 h 96"/>
              <a:gd name="T14" fmla="*/ 30 w 30"/>
              <a:gd name="T15" fmla="*/ 96 h 96"/>
            </a:gdLst>
            <a:ahLst/>
            <a:cxnLst>
              <a:cxn ang="T8">
                <a:pos x="T0" y="T1"/>
              </a:cxn>
              <a:cxn ang="T9">
                <a:pos x="T2" y="T3"/>
              </a:cxn>
              <a:cxn ang="T10">
                <a:pos x="T4" y="T5"/>
              </a:cxn>
              <a:cxn ang="T11">
                <a:pos x="T6" y="T7"/>
              </a:cxn>
            </a:cxnLst>
            <a:rect l="T12" t="T13" r="T14" b="T15"/>
            <a:pathLst>
              <a:path w="30" h="96">
                <a:moveTo>
                  <a:pt x="30" y="96"/>
                </a:moveTo>
                <a:cubicBezTo>
                  <a:pt x="27" y="73"/>
                  <a:pt x="16" y="52"/>
                  <a:pt x="9" y="30"/>
                </a:cubicBezTo>
                <a:cubicBezTo>
                  <a:pt x="2" y="8"/>
                  <a:pt x="11" y="35"/>
                  <a:pt x="3" y="9"/>
                </a:cubicBezTo>
                <a:cubicBezTo>
                  <a:pt x="2" y="6"/>
                  <a:pt x="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79" name="Freeform 75"/>
          <p:cNvSpPr>
            <a:spLocks/>
          </p:cNvSpPr>
          <p:nvPr/>
        </p:nvSpPr>
        <p:spPr bwMode="auto">
          <a:xfrm>
            <a:off x="5557838" y="4410075"/>
            <a:ext cx="200025" cy="1588"/>
          </a:xfrm>
          <a:custGeom>
            <a:avLst/>
            <a:gdLst>
              <a:gd name="T0" fmla="*/ 0 w 126"/>
              <a:gd name="T1" fmla="*/ 0 h 1"/>
              <a:gd name="T2" fmla="*/ 2147483647 w 126"/>
              <a:gd name="T3" fmla="*/ 0 h 1"/>
              <a:gd name="T4" fmla="*/ 0 60000 65536"/>
              <a:gd name="T5" fmla="*/ 0 60000 65536"/>
              <a:gd name="T6" fmla="*/ 0 w 126"/>
              <a:gd name="T7" fmla="*/ 0 h 1"/>
              <a:gd name="T8" fmla="*/ 126 w 126"/>
              <a:gd name="T9" fmla="*/ 1 h 1"/>
            </a:gdLst>
            <a:ahLst/>
            <a:cxnLst>
              <a:cxn ang="T4">
                <a:pos x="T0" y="T1"/>
              </a:cxn>
              <a:cxn ang="T5">
                <a:pos x="T2" y="T3"/>
              </a:cxn>
            </a:cxnLst>
            <a:rect l="T6" t="T7" r="T8" b="T9"/>
            <a:pathLst>
              <a:path w="126" h="1">
                <a:moveTo>
                  <a:pt x="0" y="0"/>
                </a:moveTo>
                <a:cubicBezTo>
                  <a:pt x="42" y="0"/>
                  <a:pt x="84" y="0"/>
                  <a:pt x="12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5580" name="Picture 45" descr="C:\Documents and Settings\user\Desktop\Picture2.png"/>
          <p:cNvPicPr>
            <a:picLocks noChangeAspect="1" noChangeArrowheads="1"/>
          </p:cNvPicPr>
          <p:nvPr/>
        </p:nvPicPr>
        <p:blipFill>
          <a:blip r:embed="rId2">
            <a:extLst>
              <a:ext uri="{28A0092B-C50C-407E-A947-70E740481C1C}">
                <a14:useLocalDpi xmlns:a14="http://schemas.microsoft.com/office/drawing/2010/main" val="0"/>
              </a:ext>
            </a:extLst>
          </a:blip>
          <a:srcRect r="70332"/>
          <a:stretch>
            <a:fillRect/>
          </a:stretch>
        </p:blipFill>
        <p:spPr bwMode="auto">
          <a:xfrm>
            <a:off x="1600200" y="4724400"/>
            <a:ext cx="19050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457200" y="704850"/>
            <a:ext cx="8229600" cy="514350"/>
          </a:xfrm>
        </p:spPr>
        <p:txBody>
          <a:bodyPr>
            <a:normAutofit fontScale="90000"/>
          </a:bodyPr>
          <a:lstStyle/>
          <a:p>
            <a:pPr eaLnBrk="1" fontAlgn="auto" hangingPunct="1">
              <a:spcAft>
                <a:spcPts val="0"/>
              </a:spcAft>
              <a:defRPr/>
            </a:pPr>
            <a:r>
              <a:rPr dirty="0">
                <a:solidFill>
                  <a:srgbClr val="FF9933"/>
                </a:solidFill>
              </a:rPr>
              <a:t>Sodium Fluoride Dentifrice</a:t>
            </a:r>
          </a:p>
        </p:txBody>
      </p:sp>
      <p:graphicFrame>
        <p:nvGraphicFramePr>
          <p:cNvPr id="591923" name="Group 51"/>
          <p:cNvGraphicFramePr>
            <a:graphicFrameLocks noGrp="1"/>
          </p:cNvGraphicFramePr>
          <p:nvPr/>
        </p:nvGraphicFramePr>
        <p:xfrm>
          <a:off x="990600" y="1566863"/>
          <a:ext cx="7924800" cy="4851400"/>
        </p:xfrm>
        <a:graphic>
          <a:graphicData uri="http://schemas.openxmlformats.org/drawingml/2006/table">
            <a:tbl>
              <a:tblPr/>
              <a:tblGrid>
                <a:gridCol w="1882775"/>
                <a:gridCol w="1287463"/>
                <a:gridCol w="1693862"/>
                <a:gridCol w="1727200"/>
                <a:gridCol w="1333500"/>
              </a:tblGrid>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Year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Abrasive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Duration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DMFS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Muhler</a:t>
                      </a: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1960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Ca</a:t>
                      </a:r>
                      <a:r>
                        <a:rPr kumimoji="0" lang="en-US" sz="2400" b="0" i="0" u="none" strike="noStrike" cap="none" normalizeH="0" baseline="-25000" dirty="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P</a:t>
                      </a:r>
                      <a:r>
                        <a:rPr kumimoji="0" lang="en-US" sz="2400" b="0" i="0" u="none" strike="noStrike" cap="none" normalizeH="0" baseline="-25000" dirty="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O</a:t>
                      </a:r>
                      <a:r>
                        <a:rPr kumimoji="0" lang="en-US" sz="2400" b="0" i="0" u="none" strike="noStrike" cap="none" normalizeH="0" baseline="-25000" dirty="0" smtClean="0">
                          <a:ln>
                            <a:noFill/>
                          </a:ln>
                          <a:solidFill>
                            <a:schemeClr val="tx1">
                              <a:lumMod val="95000"/>
                              <a:lumOff val="5000"/>
                            </a:schemeClr>
                          </a:solidFill>
                          <a:effectLst/>
                          <a:latin typeface="Andalus" pitchFamily="18" charset="-78"/>
                          <a:cs typeface="Andalus" pitchFamily="18" charset="-78"/>
                        </a:rPr>
                        <a:t>7</a:t>
                      </a:r>
                      <a:endPar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1 yr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Torell</a:t>
                      </a:r>
                      <a:r>
                        <a:rPr kumimoji="0" lang="en-US" sz="2400" b="0" i="0" u="none" strike="noStrike" cap="none" normalizeH="0" baseline="0" dirty="0" smtClean="0">
                          <a:ln>
                            <a:noFill/>
                          </a:ln>
                          <a:solidFill>
                            <a:srgbClr val="FF33CC"/>
                          </a:solidFill>
                          <a:effectLst/>
                          <a:latin typeface="Andalus" pitchFamily="18" charset="-78"/>
                          <a:cs typeface="Andalus" pitchFamily="18" charset="-78"/>
                        </a:rPr>
                        <a:t> &amp; Ericsson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1966</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NaHCO</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3</a:t>
                      </a:r>
                      <a:endPar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2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18%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Brudevold &amp; Chilton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1967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DCPD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2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Reed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Ca</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P</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O</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2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66601" name="Picture 52" descr="j017263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1000"/>
            <a:ext cx="1635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66800" y="533400"/>
            <a:ext cx="7772400" cy="1143000"/>
          </a:xfrm>
        </p:spPr>
        <p:txBody>
          <a:bodyPr/>
          <a:lstStyle/>
          <a:p>
            <a:pPr eaLnBrk="1" hangingPunct="1"/>
            <a:r>
              <a:rPr lang="en-US" dirty="0" smtClean="0">
                <a:solidFill>
                  <a:srgbClr val="FF9933"/>
                </a:solidFill>
              </a:rPr>
              <a:t>Stannous Fluoride Dentifrice </a:t>
            </a:r>
          </a:p>
        </p:txBody>
      </p:sp>
      <p:sp>
        <p:nvSpPr>
          <p:cNvPr id="72707" name="Rectangle 3"/>
          <p:cNvSpPr>
            <a:spLocks noGrp="1" noChangeArrowheads="1"/>
          </p:cNvSpPr>
          <p:nvPr>
            <p:ph type="body" sz="half" idx="1"/>
          </p:nvPr>
        </p:nvSpPr>
        <p:spPr>
          <a:xfrm>
            <a:off x="1066800" y="1828800"/>
            <a:ext cx="8077200" cy="4114800"/>
          </a:xfrm>
        </p:spPr>
        <p:txBody>
          <a:bodyPr>
            <a:normAutofit/>
          </a:bodyPr>
          <a:lstStyle/>
          <a:p>
            <a:pPr marL="274320" indent="-274320" eaLnBrk="1" fontAlgn="auto" hangingPunct="1">
              <a:lnSpc>
                <a:spcPct val="160000"/>
              </a:lnSpc>
              <a:spcAft>
                <a:spcPts val="0"/>
              </a:spcAft>
              <a:buClr>
                <a:schemeClr val="accent3"/>
              </a:buClr>
              <a:buFont typeface="Wingdings 2"/>
              <a:buChar char=""/>
              <a:defRPr/>
            </a:pPr>
            <a:r>
              <a:rPr lang="en-US" sz="2400" b="1" dirty="0" err="1" smtClean="0">
                <a:solidFill>
                  <a:schemeClr val="tx1">
                    <a:lumMod val="95000"/>
                    <a:lumOff val="5000"/>
                  </a:schemeClr>
                </a:solidFill>
                <a:latin typeface="Andalus" pitchFamily="2" charset="-78"/>
                <a:cs typeface="Andalus" pitchFamily="2" charset="-78"/>
              </a:rPr>
              <a:t>Muhler</a:t>
            </a:r>
            <a:r>
              <a:rPr lang="en-US" sz="2400" b="1" dirty="0" smtClean="0">
                <a:solidFill>
                  <a:schemeClr val="tx1">
                    <a:lumMod val="95000"/>
                    <a:lumOff val="5000"/>
                  </a:schemeClr>
                </a:solidFill>
                <a:latin typeface="Andalus" pitchFamily="2" charset="-78"/>
                <a:cs typeface="Andalus" pitchFamily="2" charset="-78"/>
              </a:rPr>
              <a:t> 1950s Indiana University- CREST</a:t>
            </a:r>
          </a:p>
          <a:p>
            <a:pPr marL="274320" indent="-274320" eaLnBrk="1" fontAlgn="auto" hangingPunct="1">
              <a:lnSpc>
                <a:spcPct val="16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Ca</a:t>
            </a:r>
            <a:r>
              <a:rPr lang="en-US" sz="2400" b="1" baseline="-25000" dirty="0" smtClean="0">
                <a:solidFill>
                  <a:schemeClr val="tx1">
                    <a:lumMod val="95000"/>
                    <a:lumOff val="5000"/>
                  </a:schemeClr>
                </a:solidFill>
                <a:latin typeface="Andalus" pitchFamily="2" charset="-78"/>
                <a:cs typeface="Andalus" pitchFamily="2" charset="-78"/>
              </a:rPr>
              <a:t>2</a:t>
            </a:r>
            <a:r>
              <a:rPr lang="en-US" sz="2400" b="1" dirty="0" smtClean="0">
                <a:solidFill>
                  <a:schemeClr val="tx1">
                    <a:lumMod val="95000"/>
                    <a:lumOff val="5000"/>
                  </a:schemeClr>
                </a:solidFill>
                <a:latin typeface="Andalus" pitchFamily="2" charset="-78"/>
                <a:cs typeface="Andalus" pitchFamily="2" charset="-78"/>
              </a:rPr>
              <a:t>P</a:t>
            </a:r>
            <a:r>
              <a:rPr lang="en-US" sz="2400" b="1" baseline="-25000" dirty="0" smtClean="0">
                <a:solidFill>
                  <a:schemeClr val="tx1">
                    <a:lumMod val="95000"/>
                    <a:lumOff val="5000"/>
                  </a:schemeClr>
                </a:solidFill>
                <a:latin typeface="Andalus" pitchFamily="2" charset="-78"/>
                <a:cs typeface="Andalus" pitchFamily="2" charset="-78"/>
              </a:rPr>
              <a:t>2</a:t>
            </a:r>
            <a:r>
              <a:rPr lang="en-US" sz="2400" b="1" dirty="0" smtClean="0">
                <a:solidFill>
                  <a:schemeClr val="tx1">
                    <a:lumMod val="95000"/>
                    <a:lumOff val="5000"/>
                  </a:schemeClr>
                </a:solidFill>
                <a:latin typeface="Andalus" pitchFamily="2" charset="-78"/>
                <a:cs typeface="Andalus" pitchFamily="2" charset="-78"/>
              </a:rPr>
              <a:t>O</a:t>
            </a:r>
            <a:r>
              <a:rPr lang="en-US" sz="2400" b="1" baseline="-25000" dirty="0" smtClean="0">
                <a:solidFill>
                  <a:schemeClr val="tx1">
                    <a:lumMod val="95000"/>
                    <a:lumOff val="5000"/>
                  </a:schemeClr>
                </a:solidFill>
                <a:latin typeface="Andalus" pitchFamily="2" charset="-78"/>
                <a:cs typeface="Andalus" pitchFamily="2" charset="-78"/>
              </a:rPr>
              <a:t>7 </a:t>
            </a:r>
            <a:r>
              <a:rPr lang="en-US" sz="2400" b="1" dirty="0" smtClean="0">
                <a:solidFill>
                  <a:schemeClr val="tx1">
                    <a:lumMod val="95000"/>
                    <a:lumOff val="5000"/>
                  </a:schemeClr>
                </a:solidFill>
                <a:latin typeface="Andalus" pitchFamily="2" charset="-78"/>
                <a:cs typeface="Andalus" pitchFamily="2" charset="-78"/>
              </a:rPr>
              <a:t>used</a:t>
            </a:r>
          </a:p>
          <a:p>
            <a:pPr marL="274320" indent="-274320" eaLnBrk="1" fontAlgn="auto" hangingPunct="1">
              <a:lnSpc>
                <a:spcPct val="16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1% SnP</a:t>
            </a:r>
            <a:r>
              <a:rPr lang="en-US" sz="2400" b="1" baseline="-25000" dirty="0" smtClean="0">
                <a:solidFill>
                  <a:schemeClr val="tx1">
                    <a:lumMod val="95000"/>
                    <a:lumOff val="5000"/>
                  </a:schemeClr>
                </a:solidFill>
                <a:latin typeface="Andalus" pitchFamily="2" charset="-78"/>
                <a:cs typeface="Andalus" pitchFamily="2" charset="-78"/>
              </a:rPr>
              <a:t>2</a:t>
            </a:r>
            <a:r>
              <a:rPr lang="en-US" sz="2400" b="1" dirty="0" smtClean="0">
                <a:solidFill>
                  <a:schemeClr val="tx1">
                    <a:lumMod val="95000"/>
                    <a:lumOff val="5000"/>
                  </a:schemeClr>
                </a:solidFill>
                <a:latin typeface="Andalus" pitchFamily="2" charset="-78"/>
                <a:cs typeface="Andalus" pitchFamily="2" charset="-78"/>
              </a:rPr>
              <a:t>O</a:t>
            </a:r>
            <a:r>
              <a:rPr lang="en-US" sz="2400" b="1" baseline="-25000" dirty="0" smtClean="0">
                <a:solidFill>
                  <a:schemeClr val="tx1">
                    <a:lumMod val="95000"/>
                    <a:lumOff val="5000"/>
                  </a:schemeClr>
                </a:solidFill>
                <a:latin typeface="Andalus" pitchFamily="2" charset="-78"/>
                <a:cs typeface="Andalus" pitchFamily="2" charset="-78"/>
              </a:rPr>
              <a:t>7 </a:t>
            </a:r>
            <a:r>
              <a:rPr lang="en-US" sz="2400" b="1" dirty="0" smtClean="0">
                <a:solidFill>
                  <a:schemeClr val="tx1">
                    <a:lumMod val="95000"/>
                    <a:lumOff val="5000"/>
                  </a:schemeClr>
                </a:solidFill>
                <a:latin typeface="Andalus" pitchFamily="2" charset="-78"/>
                <a:cs typeface="Andalus" pitchFamily="2" charset="-78"/>
              </a:rPr>
              <a:t>added for stabilization</a:t>
            </a:r>
          </a:p>
        </p:txBody>
      </p:sp>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143000"/>
          </a:xfrm>
          <a:ln>
            <a:miter lim="800000"/>
            <a:headEnd/>
            <a:tailEnd/>
          </a:ln>
        </p:spPr>
        <p:txBody>
          <a:bodyPr wrap="none">
            <a:spAutoFit/>
          </a:bodyPr>
          <a:lstStyle/>
          <a:p>
            <a:pPr eaLnBrk="1" fontAlgn="auto" hangingPunct="1">
              <a:spcAft>
                <a:spcPts val="0"/>
              </a:spcAft>
              <a:defRPr/>
            </a:pPr>
            <a:r>
              <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a:t>
            </a:r>
          </a:p>
        </p:txBody>
      </p:sp>
      <p:sp>
        <p:nvSpPr>
          <p:cNvPr id="13315" name="Content Placeholder 2"/>
          <p:cNvSpPr>
            <a:spLocks noGrp="1"/>
          </p:cNvSpPr>
          <p:nvPr>
            <p:ph idx="1"/>
          </p:nvPr>
        </p:nvSpPr>
        <p:spPr/>
        <p:txBody>
          <a:bodyPr/>
          <a:lstStyle/>
          <a:p>
            <a:pPr eaLnBrk="1" hangingPunct="1"/>
            <a:endParaRPr lang="en-US" smtClean="0"/>
          </a:p>
        </p:txBody>
      </p:sp>
    </p:spTree>
  </p:cSld>
  <p:clrMapOvr>
    <a:masterClrMapping/>
  </p:clrMapOvr>
  <p:transition spd="med">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63" name="Group 43"/>
          <p:cNvGraphicFramePr>
            <a:graphicFrameLocks noGrp="1"/>
          </p:cNvGraphicFramePr>
          <p:nvPr/>
        </p:nvGraphicFramePr>
        <p:xfrm>
          <a:off x="914400" y="1981200"/>
          <a:ext cx="7924800" cy="3881438"/>
        </p:xfrm>
        <a:graphic>
          <a:graphicData uri="http://schemas.openxmlformats.org/drawingml/2006/table">
            <a:tbl>
              <a:tblPr/>
              <a:tblGrid>
                <a:gridCol w="1882775"/>
                <a:gridCol w="1287463"/>
                <a:gridCol w="1693862"/>
                <a:gridCol w="1727200"/>
                <a:gridCol w="1333500"/>
              </a:tblGrid>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Year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Abrasive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Duration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DMFS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Muhler</a:t>
                      </a: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1955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Ca</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P</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O</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1 yr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49%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Fullmer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IMP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30%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Brudevold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1966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Ca</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P</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2</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O</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7 </a:t>
                      </a: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 IMP</a:t>
                      </a:r>
                      <a:endPar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2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8642" name="Text Box 44"/>
          <p:cNvSpPr txBox="1">
            <a:spLocks noChangeArrowheads="1"/>
          </p:cNvSpPr>
          <p:nvPr/>
        </p:nvSpPr>
        <p:spPr bwMode="auto">
          <a:xfrm>
            <a:off x="1254125" y="736600"/>
            <a:ext cx="299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sz="3200" b="1" u="sng">
                <a:solidFill>
                  <a:srgbClr val="FFC000"/>
                </a:solidFill>
                <a:latin typeface="Andalus" pitchFamily="2" charset="-78"/>
                <a:cs typeface="Andalus" pitchFamily="2" charset="-78"/>
              </a:rPr>
              <a:t>Clinical efficacy</a:t>
            </a:r>
          </a:p>
        </p:txBody>
      </p:sp>
      <p:pic>
        <p:nvPicPr>
          <p:cNvPr id="68643" name="Picture 45" descr="j02837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400"/>
            <a:ext cx="901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8534400" cy="1143000"/>
          </a:xfrm>
        </p:spPr>
        <p:txBody>
          <a:bodyPr/>
          <a:lstStyle/>
          <a:p>
            <a:pPr algn="ctr" eaLnBrk="1" hangingPunct="1"/>
            <a:r>
              <a:rPr lang="en-US" sz="3600" b="1" u="sng" dirty="0" smtClean="0">
                <a:solidFill>
                  <a:srgbClr val="FF9933"/>
                </a:solidFill>
              </a:rPr>
              <a:t>Sodium </a:t>
            </a:r>
            <a:r>
              <a:rPr lang="en-US" sz="3600" b="1" u="sng" dirty="0" err="1" smtClean="0">
                <a:solidFill>
                  <a:srgbClr val="FF9933"/>
                </a:solidFill>
              </a:rPr>
              <a:t>monofluorophosphate</a:t>
            </a:r>
            <a:r>
              <a:rPr lang="en-US" sz="3600" b="1" u="sng" dirty="0" smtClean="0">
                <a:solidFill>
                  <a:srgbClr val="FF9933"/>
                </a:solidFill>
              </a:rPr>
              <a:t> dentifrice</a:t>
            </a:r>
          </a:p>
        </p:txBody>
      </p:sp>
      <p:sp>
        <p:nvSpPr>
          <p:cNvPr id="74755" name="Rectangle 3"/>
          <p:cNvSpPr>
            <a:spLocks noGrp="1" noChangeArrowheads="1"/>
          </p:cNvSpPr>
          <p:nvPr>
            <p:ph type="body" sz="half" idx="1"/>
          </p:nvPr>
        </p:nvSpPr>
        <p:spPr>
          <a:xfrm>
            <a:off x="1066800" y="1676400"/>
            <a:ext cx="8077200" cy="4114800"/>
          </a:xfrm>
        </p:spPr>
        <p:txBody>
          <a:bodyPr>
            <a:normAutofit/>
          </a:bodyPr>
          <a:lstStyle/>
          <a:p>
            <a:pPr marL="274320" indent="-274320" eaLnBrk="1" fontAlgn="auto" hangingPunct="1">
              <a:lnSpc>
                <a:spcPct val="12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Greater compatibility with abrasives</a:t>
            </a:r>
          </a:p>
          <a:p>
            <a:pPr marL="274320" indent="-274320" eaLnBrk="1" fontAlgn="auto" hangingPunct="1">
              <a:lnSpc>
                <a:spcPct val="12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Lack of tooth staining</a:t>
            </a:r>
          </a:p>
          <a:p>
            <a:pPr marL="274320" indent="-274320" eaLnBrk="1" fontAlgn="auto" hangingPunct="1">
              <a:lnSpc>
                <a:spcPct val="12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pH close to 7</a:t>
            </a:r>
          </a:p>
          <a:p>
            <a:pPr marL="274320" indent="-274320" eaLnBrk="1" fontAlgn="auto" hangingPunct="1">
              <a:lnSpc>
                <a:spcPct val="12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Ionic fluoride concentration increases with age</a:t>
            </a:r>
          </a:p>
          <a:p>
            <a:pPr marL="274320" indent="-274320" eaLnBrk="1" fontAlgn="auto" hangingPunct="1">
              <a:lnSpc>
                <a:spcPct val="120000"/>
              </a:lnSpc>
              <a:spcAft>
                <a:spcPts val="0"/>
              </a:spcAft>
              <a:buClr>
                <a:schemeClr val="accent3"/>
              </a:buClr>
              <a:buFont typeface="Wingdings 2"/>
              <a:buChar char=""/>
              <a:defRPr/>
            </a:pPr>
            <a:r>
              <a:rPr lang="en-US" sz="2400" b="1" dirty="0" smtClean="0">
                <a:solidFill>
                  <a:schemeClr val="tx1">
                    <a:lumMod val="95000"/>
                    <a:lumOff val="5000"/>
                  </a:schemeClr>
                </a:solidFill>
                <a:latin typeface="Andalus" pitchFamily="2" charset="-78"/>
                <a:cs typeface="Andalus" pitchFamily="2" charset="-78"/>
              </a:rPr>
              <a:t>More effective than SnF</a:t>
            </a:r>
            <a:r>
              <a:rPr lang="en-US" sz="2400" b="1" baseline="-25000" dirty="0" smtClean="0">
                <a:solidFill>
                  <a:schemeClr val="tx1">
                    <a:lumMod val="95000"/>
                    <a:lumOff val="5000"/>
                  </a:schemeClr>
                </a:solidFill>
                <a:latin typeface="Andalus" pitchFamily="2" charset="-78"/>
                <a:cs typeface="Andalus" pitchFamily="2" charset="-78"/>
              </a:rPr>
              <a:t>2 </a:t>
            </a:r>
            <a:r>
              <a:rPr lang="en-US" sz="2400" b="1" dirty="0" smtClean="0">
                <a:solidFill>
                  <a:schemeClr val="tx1">
                    <a:lumMod val="95000"/>
                    <a:lumOff val="5000"/>
                  </a:schemeClr>
                </a:solidFill>
                <a:latin typeface="Andalus" pitchFamily="2" charset="-78"/>
                <a:cs typeface="Andalus" pitchFamily="2" charset="-78"/>
              </a:rPr>
              <a:t>dentifrice (Finn, 1963)</a:t>
            </a:r>
          </a:p>
          <a:p>
            <a:pPr marL="274320" indent="-274320" eaLnBrk="1" fontAlgn="auto" hangingPunct="1">
              <a:lnSpc>
                <a:spcPct val="120000"/>
              </a:lnSpc>
              <a:spcAft>
                <a:spcPts val="0"/>
              </a:spcAft>
              <a:buClr>
                <a:schemeClr val="accent3"/>
              </a:buClr>
              <a:defRPr/>
            </a:pPr>
            <a:r>
              <a:rPr lang="en-US" sz="2400" b="1" dirty="0" smtClean="0">
                <a:solidFill>
                  <a:schemeClr val="tx1">
                    <a:lumMod val="95000"/>
                    <a:lumOff val="5000"/>
                  </a:schemeClr>
                </a:solidFill>
                <a:latin typeface="Andalus" pitchFamily="2" charset="-78"/>
                <a:cs typeface="Andalus" pitchFamily="2" charset="-78"/>
              </a:rPr>
              <a:t>6% as F</a:t>
            </a:r>
            <a:r>
              <a:rPr lang="en-US" sz="2400" b="1" baseline="30000" dirty="0" smtClean="0">
                <a:solidFill>
                  <a:schemeClr val="tx1">
                    <a:lumMod val="95000"/>
                    <a:lumOff val="5000"/>
                  </a:schemeClr>
                </a:solidFill>
                <a:latin typeface="Andalus" pitchFamily="2" charset="-78"/>
                <a:cs typeface="Andalus" pitchFamily="2" charset="-78"/>
              </a:rPr>
              <a:t>–</a:t>
            </a:r>
            <a:r>
              <a:rPr lang="en-US" sz="2400" b="1" dirty="0" smtClean="0">
                <a:solidFill>
                  <a:schemeClr val="tx1">
                    <a:lumMod val="95000"/>
                    <a:lumOff val="5000"/>
                  </a:schemeClr>
                </a:solidFill>
                <a:latin typeface="Andalus" pitchFamily="2" charset="-78"/>
                <a:cs typeface="Andalus" pitchFamily="2" charset="-78"/>
              </a:rPr>
              <a:t> 115 </a:t>
            </a:r>
            <a:r>
              <a:rPr lang="en-US" sz="2400" b="1" dirty="0" err="1" smtClean="0">
                <a:solidFill>
                  <a:schemeClr val="tx1">
                    <a:lumMod val="95000"/>
                    <a:lumOff val="5000"/>
                  </a:schemeClr>
                </a:solidFill>
                <a:latin typeface="Andalus" pitchFamily="2" charset="-78"/>
                <a:cs typeface="Andalus" pitchFamily="2" charset="-78"/>
              </a:rPr>
              <a:t>ppm</a:t>
            </a:r>
            <a:endParaRPr lang="en-US" sz="2400" b="1" dirty="0" smtClean="0">
              <a:solidFill>
                <a:schemeClr val="tx1">
                  <a:lumMod val="95000"/>
                  <a:lumOff val="5000"/>
                </a:schemeClr>
              </a:solidFill>
              <a:latin typeface="Andalus" pitchFamily="2" charset="-78"/>
              <a:cs typeface="Andalus" pitchFamily="2" charset="-78"/>
            </a:endParaRPr>
          </a:p>
          <a:p>
            <a:pPr marL="274320" indent="-274320" eaLnBrk="1" fontAlgn="auto" hangingPunct="1">
              <a:lnSpc>
                <a:spcPct val="120000"/>
              </a:lnSpc>
              <a:spcAft>
                <a:spcPts val="0"/>
              </a:spcAft>
              <a:buClr>
                <a:schemeClr val="accent3"/>
              </a:buClr>
              <a:buFont typeface="Wingdings 2"/>
              <a:buChar char=""/>
              <a:defRPr/>
            </a:pPr>
            <a:endParaRPr lang="en-US" sz="2400" b="1" dirty="0" smtClean="0">
              <a:solidFill>
                <a:schemeClr val="tx1">
                  <a:lumMod val="95000"/>
                  <a:lumOff val="5000"/>
                </a:schemeClr>
              </a:solidFill>
              <a:latin typeface="Andalus" pitchFamily="2" charset="-78"/>
              <a:cs typeface="Andalus" pitchFamily="2" charset="-78"/>
            </a:endParaRPr>
          </a:p>
        </p:txBody>
      </p:sp>
    </p:spTree>
  </p:cSld>
  <p:clrMapOvr>
    <a:masterClrMapping/>
  </p:clrMapOvr>
  <p:transition spd="med">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6016" name="Group 48"/>
          <p:cNvGraphicFramePr>
            <a:graphicFrameLocks noGrp="1"/>
          </p:cNvGraphicFramePr>
          <p:nvPr/>
        </p:nvGraphicFramePr>
        <p:xfrm>
          <a:off x="990600" y="1566863"/>
          <a:ext cx="7924800" cy="4851402"/>
        </p:xfrm>
        <a:graphic>
          <a:graphicData uri="http://schemas.openxmlformats.org/drawingml/2006/table">
            <a:tbl>
              <a:tblPr/>
              <a:tblGrid>
                <a:gridCol w="1882775"/>
                <a:gridCol w="1287463"/>
                <a:gridCol w="1693862"/>
                <a:gridCol w="1727200"/>
                <a:gridCol w="1333500"/>
              </a:tblGrid>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Year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Abrasive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Duration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DMFS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Kinkel</a:t>
                      </a: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1974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DCPD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17- 38%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Ashley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DCP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1 yr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21%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Peterson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CaCO</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3</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IMP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3 yrs</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20%</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9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Naylor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1979</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CaCO</a:t>
                      </a:r>
                      <a:r>
                        <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rPr>
                        <a:t>3</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25000" smtClean="0">
                        <a:ln>
                          <a:noFill/>
                        </a:ln>
                        <a:solidFill>
                          <a:schemeClr val="tx1">
                            <a:lumMod val="95000"/>
                            <a:lumOff val="5000"/>
                          </a:schemeClr>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lumMod val="95000"/>
                              <a:lumOff val="5000"/>
                            </a:schemeClr>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lumMod val="95000"/>
                              <a:lumOff val="5000"/>
                            </a:schemeClr>
                          </a:solidFill>
                          <a:effectLst/>
                          <a:latin typeface="Andalus" pitchFamily="18" charset="-78"/>
                          <a:cs typeface="Andalus" pitchFamily="18" charset="-78"/>
                        </a:rPr>
                        <a:t>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0696" name="Text Box 49"/>
          <p:cNvSpPr txBox="1">
            <a:spLocks noChangeArrowheads="1"/>
          </p:cNvSpPr>
          <p:nvPr/>
        </p:nvSpPr>
        <p:spPr bwMode="auto">
          <a:xfrm>
            <a:off x="1239838" y="4572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sz="3600" b="1" u="sng">
                <a:solidFill>
                  <a:srgbClr val="FFC000"/>
                </a:solidFill>
                <a:latin typeface="Andalus" pitchFamily="2" charset="-78"/>
                <a:cs typeface="Andalus" pitchFamily="2" charset="-78"/>
              </a:rPr>
              <a:t>Clinical efficacy</a:t>
            </a:r>
          </a:p>
        </p:txBody>
      </p:sp>
    </p:spTree>
  </p:cSld>
  <p:clrMapOvr>
    <a:masterClrMapping/>
  </p:clrMapOvr>
  <p:transition spd="med">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b="1" u="sng" dirty="0" smtClean="0">
                <a:solidFill>
                  <a:srgbClr val="FF9933"/>
                </a:solidFill>
              </a:rPr>
              <a:t>Amine Fluoride Dentifrice</a:t>
            </a:r>
          </a:p>
        </p:txBody>
      </p:sp>
      <p:sp>
        <p:nvSpPr>
          <p:cNvPr id="76803" name="Rectangle 3"/>
          <p:cNvSpPr>
            <a:spLocks noGrp="1" noChangeArrowheads="1"/>
          </p:cNvSpPr>
          <p:nvPr>
            <p:ph type="body" sz="half" idx="1"/>
          </p:nvPr>
        </p:nvSpPr>
        <p:spPr>
          <a:xfrm>
            <a:off x="1066800" y="1676400"/>
            <a:ext cx="8077200" cy="4114800"/>
          </a:xfrm>
        </p:spPr>
        <p:txBody>
          <a:bodyPr>
            <a:normAutofit/>
          </a:bodyPr>
          <a:lstStyle/>
          <a:p>
            <a:pPr marL="274320" indent="-274320" eaLnBrk="1" fontAlgn="auto" hangingPunct="1">
              <a:spcAft>
                <a:spcPts val="0"/>
              </a:spcAft>
              <a:buClr>
                <a:schemeClr val="accent3"/>
              </a:buClr>
              <a:buFont typeface="Wingdings 2"/>
              <a:buChar char=""/>
              <a:defRPr/>
            </a:pPr>
            <a:r>
              <a:rPr lang="en-US" sz="2400" b="1" dirty="0" err="1" smtClean="0">
                <a:solidFill>
                  <a:srgbClr val="00B050"/>
                </a:solidFill>
                <a:latin typeface="Andalus" pitchFamily="2" charset="-78"/>
                <a:cs typeface="Andalus" pitchFamily="2" charset="-78"/>
              </a:rPr>
              <a:t>Marthaler</a:t>
            </a:r>
            <a:r>
              <a:rPr lang="en-US" sz="2400" b="1" dirty="0" smtClean="0">
                <a:solidFill>
                  <a:srgbClr val="00B050"/>
                </a:solidFill>
                <a:latin typeface="Andalus" pitchFamily="2" charset="-78"/>
                <a:cs typeface="Andalus" pitchFamily="2" charset="-78"/>
              </a:rPr>
              <a:t> (1968) </a:t>
            </a:r>
            <a:r>
              <a:rPr lang="en-US" sz="2400" b="1" dirty="0" smtClean="0">
                <a:solidFill>
                  <a:schemeClr val="tx1">
                    <a:lumMod val="95000"/>
                    <a:lumOff val="5000"/>
                  </a:schemeClr>
                </a:solidFill>
                <a:latin typeface="Andalus" pitchFamily="2" charset="-78"/>
                <a:cs typeface="Andalus" pitchFamily="2" charset="-78"/>
              </a:rPr>
              <a:t>– 32% reduction</a:t>
            </a:r>
          </a:p>
          <a:p>
            <a:pPr marL="274320" indent="-274320" eaLnBrk="1" fontAlgn="auto" hangingPunct="1">
              <a:spcAft>
                <a:spcPts val="0"/>
              </a:spcAft>
              <a:buClr>
                <a:schemeClr val="accent3"/>
              </a:buClr>
              <a:buFont typeface="Wingdings 2"/>
              <a:buChar char=""/>
              <a:defRPr/>
            </a:pPr>
            <a:r>
              <a:rPr lang="en-US" sz="2400" b="1" dirty="0" err="1" smtClean="0">
                <a:solidFill>
                  <a:srgbClr val="00B050"/>
                </a:solidFill>
                <a:latin typeface="Andalus" pitchFamily="2" charset="-78"/>
                <a:cs typeface="Andalus" pitchFamily="2" charset="-78"/>
              </a:rPr>
              <a:t>Patz</a:t>
            </a:r>
            <a:r>
              <a:rPr lang="en-US" sz="2400" b="1" dirty="0" smtClean="0">
                <a:solidFill>
                  <a:srgbClr val="00B050"/>
                </a:solidFill>
                <a:latin typeface="Andalus" pitchFamily="2" charset="-78"/>
                <a:cs typeface="Andalus" pitchFamily="2" charset="-78"/>
              </a:rPr>
              <a:t> &amp; </a:t>
            </a:r>
            <a:r>
              <a:rPr lang="en-US" sz="2400" b="1" dirty="0" err="1" smtClean="0">
                <a:solidFill>
                  <a:srgbClr val="00B050"/>
                </a:solidFill>
                <a:latin typeface="Andalus" pitchFamily="2" charset="-78"/>
                <a:cs typeface="Andalus" pitchFamily="2" charset="-78"/>
              </a:rPr>
              <a:t>Naujoks</a:t>
            </a:r>
            <a:r>
              <a:rPr lang="en-US" sz="2400" b="1" dirty="0" smtClean="0">
                <a:solidFill>
                  <a:srgbClr val="00B050"/>
                </a:solidFill>
                <a:latin typeface="Andalus" pitchFamily="2" charset="-78"/>
                <a:cs typeface="Andalus" pitchFamily="2" charset="-78"/>
              </a:rPr>
              <a:t> (1970)</a:t>
            </a:r>
            <a:r>
              <a:rPr lang="en-US" sz="2400" b="1" dirty="0" smtClean="0">
                <a:solidFill>
                  <a:schemeClr val="tx1">
                    <a:lumMod val="95000"/>
                    <a:lumOff val="5000"/>
                  </a:schemeClr>
                </a:solidFill>
                <a:latin typeface="Andalus" pitchFamily="2" charset="-78"/>
                <a:cs typeface="Andalus" pitchFamily="2" charset="-78"/>
              </a:rPr>
              <a:t>- 7% reduction</a:t>
            </a:r>
          </a:p>
          <a:p>
            <a:pPr marL="274320" indent="-274320" eaLnBrk="1" fontAlgn="auto" hangingPunct="1">
              <a:spcAft>
                <a:spcPts val="0"/>
              </a:spcAft>
              <a:buClr>
                <a:schemeClr val="accent3"/>
              </a:buClr>
              <a:buFont typeface="Wingdings 2"/>
              <a:buChar char=""/>
              <a:defRPr/>
            </a:pPr>
            <a:r>
              <a:rPr lang="en-US" sz="2400" b="1" dirty="0" err="1" smtClean="0">
                <a:solidFill>
                  <a:srgbClr val="00B050"/>
                </a:solidFill>
                <a:latin typeface="Andalus" pitchFamily="2" charset="-78"/>
                <a:cs typeface="Andalus" pitchFamily="2" charset="-78"/>
              </a:rPr>
              <a:t>Ringleberg</a:t>
            </a:r>
            <a:r>
              <a:rPr lang="en-US" sz="2400" b="1" dirty="0" smtClean="0">
                <a:solidFill>
                  <a:srgbClr val="00B050"/>
                </a:solidFill>
                <a:latin typeface="Andalus" pitchFamily="2" charset="-78"/>
                <a:cs typeface="Andalus" pitchFamily="2" charset="-78"/>
              </a:rPr>
              <a:t> (1979)</a:t>
            </a:r>
            <a:r>
              <a:rPr lang="en-US" sz="2400" b="1" dirty="0" smtClean="0">
                <a:solidFill>
                  <a:schemeClr val="tx1">
                    <a:lumMod val="95000"/>
                    <a:lumOff val="5000"/>
                  </a:schemeClr>
                </a:solidFill>
                <a:latin typeface="Andalus" pitchFamily="2" charset="-78"/>
                <a:cs typeface="Andalus" pitchFamily="2" charset="-78"/>
              </a:rPr>
              <a:t>- </a:t>
            </a:r>
          </a:p>
          <a:p>
            <a:pPr marL="274320" indent="-274320" eaLnBrk="1" fontAlgn="auto" hangingPunct="1">
              <a:spcAft>
                <a:spcPts val="0"/>
              </a:spcAft>
              <a:buClr>
                <a:schemeClr val="accent3"/>
              </a:buClr>
              <a:buFont typeface="Wingdings" pitchFamily="2" charset="2"/>
              <a:buNone/>
              <a:defRPr/>
            </a:pPr>
            <a:r>
              <a:rPr lang="en-US" sz="2400" b="1" dirty="0" smtClean="0">
                <a:solidFill>
                  <a:schemeClr val="tx1">
                    <a:lumMod val="95000"/>
                    <a:lumOff val="5000"/>
                  </a:schemeClr>
                </a:solidFill>
                <a:latin typeface="Andalus" pitchFamily="2" charset="-78"/>
                <a:cs typeface="Andalus" pitchFamily="2" charset="-78"/>
              </a:rPr>
              <a:t>		Amine Fluoride- 18%</a:t>
            </a:r>
          </a:p>
          <a:p>
            <a:pPr marL="274320" indent="-274320" eaLnBrk="1" fontAlgn="auto" hangingPunct="1">
              <a:spcAft>
                <a:spcPts val="0"/>
              </a:spcAft>
              <a:buClr>
                <a:schemeClr val="accent3"/>
              </a:buClr>
              <a:buFont typeface="Wingdings" pitchFamily="2" charset="2"/>
              <a:buNone/>
              <a:defRPr/>
            </a:pPr>
            <a:r>
              <a:rPr lang="en-US" sz="2400" b="1" dirty="0" smtClean="0">
                <a:solidFill>
                  <a:schemeClr val="tx1">
                    <a:lumMod val="95000"/>
                    <a:lumOff val="5000"/>
                  </a:schemeClr>
                </a:solidFill>
                <a:latin typeface="Andalus" pitchFamily="2" charset="-78"/>
                <a:cs typeface="Andalus" pitchFamily="2" charset="-78"/>
              </a:rPr>
              <a:t>		Stannous Fluoride- 17.8%</a:t>
            </a:r>
          </a:p>
          <a:p>
            <a:pPr marL="274320" indent="-274320" eaLnBrk="1" fontAlgn="auto" hangingPunct="1">
              <a:spcAft>
                <a:spcPts val="0"/>
              </a:spcAft>
              <a:buClr>
                <a:schemeClr val="accent3"/>
              </a:buClr>
              <a:buFont typeface="Wingdings" pitchFamily="2" charset="2"/>
              <a:buNone/>
              <a:defRPr/>
            </a:pPr>
            <a:endParaRPr lang="en-US" sz="2400" b="1" dirty="0" smtClean="0">
              <a:solidFill>
                <a:schemeClr val="tx1">
                  <a:lumMod val="95000"/>
                  <a:lumOff val="5000"/>
                </a:schemeClr>
              </a:solidFill>
              <a:latin typeface="Andalus" pitchFamily="2" charset="-78"/>
              <a:cs typeface="Andalus" pitchFamily="2" charset="-78"/>
            </a:endParaRPr>
          </a:p>
          <a:p>
            <a:pPr marL="274320" indent="-274320" eaLnBrk="1" fontAlgn="auto" hangingPunct="1">
              <a:spcAft>
                <a:spcPts val="0"/>
              </a:spcAft>
              <a:buClr>
                <a:schemeClr val="accent3"/>
              </a:buClr>
              <a:buFont typeface="Wingdings" pitchFamily="2" charset="2"/>
              <a:buNone/>
              <a:defRPr/>
            </a:pPr>
            <a:endParaRPr lang="en-US" sz="2400" dirty="0" smtClean="0">
              <a:solidFill>
                <a:schemeClr val="tx1">
                  <a:lumMod val="95000"/>
                  <a:lumOff val="5000"/>
                </a:schemeClr>
              </a:solidFill>
              <a:latin typeface="Andalus" pitchFamily="2" charset="-78"/>
              <a:cs typeface="Andalus" pitchFamily="2" charset="-78"/>
            </a:endParaRPr>
          </a:p>
          <a:p>
            <a:pPr marL="274320" indent="-274320" eaLnBrk="1" fontAlgn="auto" hangingPunct="1">
              <a:spcAft>
                <a:spcPts val="0"/>
              </a:spcAft>
              <a:buClr>
                <a:schemeClr val="accent3"/>
              </a:buClr>
              <a:buFont typeface="Wingdings" pitchFamily="2" charset="2"/>
              <a:buNone/>
              <a:defRPr/>
            </a:pPr>
            <a:r>
              <a:rPr lang="en-US" sz="2400" b="1" dirty="0" smtClean="0">
                <a:solidFill>
                  <a:schemeClr val="tx1">
                    <a:lumMod val="95000"/>
                    <a:lumOff val="5000"/>
                  </a:schemeClr>
                </a:solidFill>
                <a:latin typeface="Andalus" pitchFamily="2" charset="-78"/>
                <a:cs typeface="Andalus" pitchFamily="2" charset="-78"/>
              </a:rPr>
              <a:t>Solution Amine Fluoride – 22.4 %</a:t>
            </a:r>
          </a:p>
          <a:p>
            <a:pPr marL="274320" indent="-274320" eaLnBrk="1" fontAlgn="auto" hangingPunct="1">
              <a:spcAft>
                <a:spcPts val="0"/>
              </a:spcAft>
              <a:buClr>
                <a:schemeClr val="accent3"/>
              </a:buClr>
              <a:buFont typeface="Wingdings" pitchFamily="2" charset="2"/>
              <a:buNone/>
              <a:defRPr/>
            </a:pPr>
            <a:r>
              <a:rPr lang="en-US" sz="2400" b="1" dirty="0" smtClean="0">
                <a:solidFill>
                  <a:schemeClr val="tx1">
                    <a:lumMod val="95000"/>
                    <a:lumOff val="5000"/>
                  </a:schemeClr>
                </a:solidFill>
                <a:latin typeface="Andalus" pitchFamily="2" charset="-78"/>
                <a:cs typeface="Andalus" pitchFamily="2" charset="-78"/>
              </a:rPr>
              <a:t>Sodium Fluoride rinse- 23.4%</a:t>
            </a:r>
          </a:p>
          <a:p>
            <a:pPr marL="274320" indent="-274320" eaLnBrk="1" fontAlgn="auto" hangingPunct="1">
              <a:spcAft>
                <a:spcPts val="0"/>
              </a:spcAft>
              <a:buClr>
                <a:schemeClr val="accent3"/>
              </a:buClr>
              <a:buFont typeface="Wingdings" pitchFamily="2" charset="2"/>
              <a:buNone/>
              <a:defRPr/>
            </a:pPr>
            <a:endParaRPr lang="en-US" sz="2400" b="1" dirty="0" smtClean="0">
              <a:solidFill>
                <a:schemeClr val="tx1">
                  <a:lumMod val="95000"/>
                  <a:lumOff val="5000"/>
                </a:schemeClr>
              </a:solidFill>
              <a:latin typeface="Andalus" pitchFamily="2" charset="-78"/>
              <a:cs typeface="Andalus" pitchFamily="2" charset="-78"/>
            </a:endParaRPr>
          </a:p>
        </p:txBody>
      </p:sp>
      <p:pic>
        <p:nvPicPr>
          <p:cNvPr id="71684" name="Picture 4" descr="j019637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72188" y="2828925"/>
            <a:ext cx="1724025" cy="1809750"/>
          </a:xfrm>
          <a:noFill/>
        </p:spPr>
      </p:pic>
    </p:spTree>
  </p:cSld>
  <p:clrMapOvr>
    <a:masterClrMapping/>
  </p:clrMapOvr>
  <p:transition spd="med">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28" descr="ks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3600" y="1676400"/>
            <a:ext cx="5541963" cy="3736975"/>
          </a:xfrm>
          <a:noFill/>
        </p:spPr>
      </p:pic>
    </p:spTree>
  </p:cSld>
  <p:clrMapOvr>
    <a:masterClrMapping/>
  </p:clrMapOvr>
  <p:transition spd="med">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eaLnBrk="1" hangingPunct="1"/>
            <a:r>
              <a:rPr lang="en-US" dirty="0" smtClean="0">
                <a:solidFill>
                  <a:srgbClr val="FF9933"/>
                </a:solidFill>
              </a:rPr>
              <a:t>Dentifrices accepted by ADA</a:t>
            </a:r>
          </a:p>
        </p:txBody>
      </p:sp>
      <p:pic>
        <p:nvPicPr>
          <p:cNvPr id="73731" name="Picture 7" descr="ks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480" t="17535" r="2339" b="20679"/>
          <a:stretch>
            <a:fillRect/>
          </a:stretch>
        </p:blipFill>
        <p:spPr>
          <a:xfrm>
            <a:off x="457200" y="2209800"/>
            <a:ext cx="8382000" cy="2084388"/>
          </a:xfrm>
          <a:noFill/>
        </p:spPr>
      </p:pic>
    </p:spTree>
  </p:cSld>
  <p:clrMapOvr>
    <a:masterClrMapping/>
  </p:clrMapOvr>
  <p:transition spd="med">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09650"/>
            <a:ext cx="8229600" cy="666750"/>
          </a:xfrm>
        </p:spPr>
        <p:txBody>
          <a:bodyPr>
            <a:normAutofit fontScale="90000"/>
          </a:bodyPr>
          <a:lstStyle/>
          <a:p>
            <a:pPr eaLnBrk="1" fontAlgn="auto" hangingPunct="1">
              <a:spcAft>
                <a:spcPts val="0"/>
              </a:spcAft>
              <a:defRPr/>
            </a:pPr>
            <a:r>
              <a:rPr sz="3600" u="sng" dirty="0" smtClean="0">
                <a:solidFill>
                  <a:srgbClr val="00B050"/>
                </a:solidFill>
              </a:rPr>
              <a:t>Recommendations for the use of F</a:t>
            </a:r>
            <a:r>
              <a:rPr sz="3600" u="sng" baseline="30000" dirty="0" smtClean="0">
                <a:solidFill>
                  <a:srgbClr val="00B050"/>
                </a:solidFill>
              </a:rPr>
              <a:t>- </a:t>
            </a:r>
            <a:r>
              <a:rPr sz="3600" u="sng" dirty="0" smtClean="0">
                <a:solidFill>
                  <a:srgbClr val="00B050"/>
                </a:solidFill>
              </a:rPr>
              <a:t>tooth paste</a:t>
            </a:r>
            <a:endParaRPr sz="3600" u="sng" baseline="30000" dirty="0">
              <a:solidFill>
                <a:srgbClr val="00B050"/>
              </a:solidFill>
            </a:endParaRPr>
          </a:p>
        </p:txBody>
      </p:sp>
      <p:sp>
        <p:nvSpPr>
          <p:cNvPr id="2" name="Content Placeholder 1"/>
          <p:cNvSpPr>
            <a:spLocks noGrp="1"/>
          </p:cNvSpPr>
          <p:nvPr>
            <p:ph idx="1"/>
          </p:nvPr>
        </p:nvSpPr>
        <p:spPr>
          <a:xfrm>
            <a:off x="457200" y="2362200"/>
            <a:ext cx="8229600" cy="3429000"/>
          </a:xfrm>
          <a:solidFill>
            <a:srgbClr val="FFFFFF"/>
          </a:solidFill>
        </p:spPr>
        <p:txBody>
          <a:bodyPr>
            <a:normAutofit/>
          </a:bodyPr>
          <a:lstStyle/>
          <a:p>
            <a:pPr marL="274320" indent="-274320" eaLnBrk="1" fontAlgn="auto" hangingPunct="1">
              <a:spcAft>
                <a:spcPts val="0"/>
              </a:spcAft>
              <a:buClr>
                <a:schemeClr val="accent3"/>
              </a:buClr>
              <a:buFont typeface="Wingdings 2"/>
              <a:buChar char=""/>
              <a:defRPr/>
            </a:pPr>
            <a:r>
              <a:rPr lang="en-US" b="1" dirty="0" smtClean="0">
                <a:solidFill>
                  <a:schemeClr val="accent3"/>
                </a:solidFill>
              </a:rPr>
              <a:t>For children – below 4 yrs</a:t>
            </a:r>
            <a:r>
              <a:rPr lang="en-US" dirty="0" smtClean="0">
                <a:solidFill>
                  <a:schemeClr val="tx1">
                    <a:lumMod val="85000"/>
                    <a:lumOff val="15000"/>
                  </a:schemeClr>
                </a:solidFill>
              </a:rPr>
              <a:t>: F tooth paste not recommended,</a:t>
            </a:r>
          </a:p>
          <a:p>
            <a:pPr marL="274320" indent="-274320" eaLnBrk="1" fontAlgn="auto" hangingPunct="1">
              <a:spcAft>
                <a:spcPts val="0"/>
              </a:spcAft>
              <a:buClr>
                <a:schemeClr val="accent3"/>
              </a:buClr>
              <a:buFont typeface="Wingdings 2"/>
              <a:buChar char=""/>
              <a:defRPr/>
            </a:pPr>
            <a:r>
              <a:rPr lang="en-US" b="1" dirty="0" smtClean="0">
                <a:solidFill>
                  <a:schemeClr val="accent3"/>
                </a:solidFill>
              </a:rPr>
              <a:t>For children 4-6 yrs</a:t>
            </a:r>
            <a:r>
              <a:rPr lang="en-US" dirty="0" smtClean="0"/>
              <a:t>: Brushing ones daily with F tooth paste , 2times without a paste,</a:t>
            </a:r>
          </a:p>
          <a:p>
            <a:pPr marL="274320" indent="-274320" eaLnBrk="1" fontAlgn="auto" hangingPunct="1">
              <a:spcAft>
                <a:spcPts val="0"/>
              </a:spcAft>
              <a:buClr>
                <a:schemeClr val="accent3"/>
              </a:buClr>
              <a:buFont typeface="Wingdings 2"/>
              <a:buChar char=""/>
              <a:defRPr/>
            </a:pPr>
            <a:r>
              <a:rPr lang="en-US" b="1" dirty="0" smtClean="0">
                <a:solidFill>
                  <a:schemeClr val="accent3"/>
                </a:solidFill>
              </a:rPr>
              <a:t>6-10yrs</a:t>
            </a:r>
            <a:r>
              <a:rPr lang="en-US" dirty="0" smtClean="0"/>
              <a:t>: twice daily with F  tooth paste, once without paste,</a:t>
            </a:r>
          </a:p>
          <a:p>
            <a:pPr marL="274320" indent="-274320" eaLnBrk="1" fontAlgn="auto" hangingPunct="1">
              <a:spcAft>
                <a:spcPts val="0"/>
              </a:spcAft>
              <a:buClr>
                <a:schemeClr val="accent3"/>
              </a:buClr>
              <a:buFont typeface="Wingdings 2"/>
              <a:buChar char=""/>
              <a:defRPr/>
            </a:pPr>
            <a:r>
              <a:rPr lang="en-US" b="1" dirty="0" smtClean="0">
                <a:solidFill>
                  <a:schemeClr val="accent3"/>
                </a:solidFill>
              </a:rPr>
              <a:t>Above 10yrs</a:t>
            </a:r>
            <a:r>
              <a:rPr lang="en-US" dirty="0" smtClean="0"/>
              <a:t>: 3times with F tooth paste.</a:t>
            </a:r>
            <a:endParaRPr lang="en-US" dirty="0"/>
          </a:p>
        </p:txBody>
      </p:sp>
      <p:pic>
        <p:nvPicPr>
          <p:cNvPr id="74756" name="Picture 4" descr="kidney_drinking_water_sm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952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dirty="0" smtClean="0">
                <a:solidFill>
                  <a:srgbClr val="FF9933"/>
                </a:solidFill>
              </a:rPr>
              <a:t>Self Applied Topical Fluorides….</a:t>
            </a:r>
          </a:p>
        </p:txBody>
      </p:sp>
      <p:sp>
        <p:nvSpPr>
          <p:cNvPr id="81923" name="Rectangle 3"/>
          <p:cNvSpPr>
            <a:spLocks noGrp="1" noChangeArrowheads="1"/>
          </p:cNvSpPr>
          <p:nvPr>
            <p:ph type="body" sz="half" idx="1"/>
          </p:nvPr>
        </p:nvSpPr>
        <p:spPr/>
        <p:txBody>
          <a:bodyPr>
            <a:normAutofit/>
          </a:bodyPr>
          <a:lstStyle/>
          <a:p>
            <a:pPr marL="274320" indent="-274320" eaLnBrk="1" fontAlgn="auto" hangingPunct="1">
              <a:lnSpc>
                <a:spcPct val="210000"/>
              </a:lnSpc>
              <a:spcAft>
                <a:spcPts val="0"/>
              </a:spcAft>
              <a:buClr>
                <a:schemeClr val="accent3"/>
              </a:buClr>
              <a:buFont typeface="Wingdings 2"/>
              <a:buChar char=""/>
              <a:defRPr/>
            </a:pPr>
            <a:r>
              <a:rPr lang="en-US" sz="2800" b="1" dirty="0" smtClean="0">
                <a:solidFill>
                  <a:schemeClr val="tx1">
                    <a:lumMod val="85000"/>
                    <a:lumOff val="15000"/>
                  </a:schemeClr>
                </a:solidFill>
                <a:latin typeface="Andalus" pitchFamily="2" charset="-78"/>
                <a:cs typeface="Andalus" pitchFamily="2" charset="-78"/>
              </a:rPr>
              <a:t>Tooth brushing</a:t>
            </a:r>
          </a:p>
          <a:p>
            <a:pPr marL="274320" indent="-274320" eaLnBrk="1" fontAlgn="auto" hangingPunct="1">
              <a:lnSpc>
                <a:spcPct val="210000"/>
              </a:lnSpc>
              <a:spcAft>
                <a:spcPts val="0"/>
              </a:spcAft>
              <a:buClr>
                <a:schemeClr val="accent3"/>
              </a:buClr>
              <a:buFont typeface="Wingdings 2"/>
              <a:buChar char=""/>
              <a:defRPr/>
            </a:pPr>
            <a:r>
              <a:rPr lang="en-US" sz="2800" b="1" dirty="0" smtClean="0">
                <a:solidFill>
                  <a:schemeClr val="tx1">
                    <a:lumMod val="85000"/>
                    <a:lumOff val="15000"/>
                  </a:schemeClr>
                </a:solidFill>
                <a:latin typeface="Andalus" pitchFamily="2" charset="-78"/>
                <a:cs typeface="Andalus" pitchFamily="2" charset="-78"/>
              </a:rPr>
              <a:t>Mouth rinsing</a:t>
            </a:r>
          </a:p>
          <a:p>
            <a:pPr marL="274320" indent="-274320" eaLnBrk="1" fontAlgn="auto" hangingPunct="1">
              <a:lnSpc>
                <a:spcPct val="210000"/>
              </a:lnSpc>
              <a:spcAft>
                <a:spcPts val="0"/>
              </a:spcAft>
              <a:buClr>
                <a:schemeClr val="accent3"/>
              </a:buClr>
              <a:buFont typeface="Wingdings 2"/>
              <a:buChar char=""/>
              <a:defRPr/>
            </a:pPr>
            <a:r>
              <a:rPr lang="en-US" sz="2800" b="1" dirty="0" smtClean="0">
                <a:solidFill>
                  <a:schemeClr val="tx1">
                    <a:lumMod val="85000"/>
                    <a:lumOff val="15000"/>
                  </a:schemeClr>
                </a:solidFill>
                <a:latin typeface="Andalus" pitchFamily="2" charset="-78"/>
                <a:cs typeface="Andalus" pitchFamily="2" charset="-78"/>
              </a:rPr>
              <a:t>F gels</a:t>
            </a:r>
          </a:p>
          <a:p>
            <a:pPr marL="274320" indent="-274320" eaLnBrk="1" fontAlgn="auto" hangingPunct="1">
              <a:lnSpc>
                <a:spcPct val="210000"/>
              </a:lnSpc>
              <a:spcAft>
                <a:spcPts val="0"/>
              </a:spcAft>
              <a:buClr>
                <a:schemeClr val="accent3"/>
              </a:buClr>
              <a:buFont typeface="Wingdings 2"/>
              <a:buChar char=""/>
              <a:defRPr/>
            </a:pPr>
            <a:r>
              <a:rPr lang="en-US" sz="2800" b="1" dirty="0" smtClean="0">
                <a:solidFill>
                  <a:schemeClr val="tx1">
                    <a:lumMod val="85000"/>
                    <a:lumOff val="15000"/>
                  </a:schemeClr>
                </a:solidFill>
                <a:latin typeface="Andalus" pitchFamily="2" charset="-78"/>
                <a:cs typeface="Andalus" pitchFamily="2" charset="-78"/>
              </a:rPr>
              <a:t>F tablets</a:t>
            </a:r>
          </a:p>
        </p:txBody>
      </p:sp>
      <p:pic>
        <p:nvPicPr>
          <p:cNvPr id="75780" name="Picture 4" descr="j019637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72188" y="2828925"/>
            <a:ext cx="1724025" cy="1809750"/>
          </a:xfrm>
          <a:noFill/>
        </p:spPr>
      </p:pic>
    </p:spTree>
  </p:cSld>
  <p:clrMapOvr>
    <a:masterClrMapping/>
  </p:clrMapOvr>
  <p:transition spd="med">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0600" y="0"/>
            <a:ext cx="7772400" cy="1143000"/>
          </a:xfrm>
        </p:spPr>
        <p:txBody>
          <a:bodyPr/>
          <a:lstStyle/>
          <a:p>
            <a:pPr eaLnBrk="1" hangingPunct="1"/>
            <a:r>
              <a:rPr lang="en-US" dirty="0" smtClean="0">
                <a:solidFill>
                  <a:srgbClr val="FF9933"/>
                </a:solidFill>
              </a:rPr>
              <a:t>TOOTHBRUSHING</a:t>
            </a:r>
          </a:p>
        </p:txBody>
      </p:sp>
      <p:graphicFrame>
        <p:nvGraphicFramePr>
          <p:cNvPr id="603219" name="Group 83"/>
          <p:cNvGraphicFramePr>
            <a:graphicFrameLocks noGrp="1"/>
          </p:cNvGraphicFramePr>
          <p:nvPr>
            <p:ph type="tbl" idx="1"/>
          </p:nvPr>
        </p:nvGraphicFramePr>
        <p:xfrm>
          <a:off x="685800" y="2063750"/>
          <a:ext cx="8077200" cy="4260851"/>
        </p:xfrm>
        <a:graphic>
          <a:graphicData uri="http://schemas.openxmlformats.org/drawingml/2006/table">
            <a:tbl>
              <a:tblPr/>
              <a:tblGrid>
                <a:gridCol w="1828800"/>
                <a:gridCol w="990600"/>
                <a:gridCol w="1219200"/>
                <a:gridCol w="1346200"/>
                <a:gridCol w="1346200"/>
                <a:gridCol w="1346200"/>
              </a:tblGrid>
              <a:tr h="82246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Author</a:t>
                      </a:r>
                    </a:p>
                  </a:txBody>
                  <a:tcPr marT="45727" marB="4572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Year </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Agent</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Frequency</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Duration</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DMFS</a:t>
                      </a:r>
                    </a:p>
                  </a:txBody>
                  <a:tcPr marT="45727" marB="4572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942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Berggren &amp; </a:t>
                      </a: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Welander</a:t>
                      </a:r>
                      <a:r>
                        <a:rPr kumimoji="0" lang="en-US" sz="1800" b="0" i="0" u="none" strike="noStrike" cap="none" normalizeH="0" baseline="0" dirty="0" smtClean="0">
                          <a:ln>
                            <a:noFill/>
                          </a:ln>
                          <a:solidFill>
                            <a:srgbClr val="FF33CC"/>
                          </a:solidFill>
                          <a:effectLst/>
                          <a:latin typeface="Andalus" pitchFamily="18" charset="-78"/>
                          <a:cs typeface="Andalus" pitchFamily="18" charset="-78"/>
                        </a:rPr>
                        <a:t> </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marT="45727" marB="4572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rgbClr val="FF33CC"/>
                          </a:solidFill>
                          <a:effectLst/>
                          <a:latin typeface="Andalus" pitchFamily="18" charset="-78"/>
                          <a:cs typeface="Andalus" pitchFamily="18" charset="-78"/>
                        </a:rPr>
                        <a:t>1964</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rgbClr val="FF33CC"/>
                        </a:solidFill>
                        <a:effectLst/>
                        <a:latin typeface="Andalus" pitchFamily="18" charset="-78"/>
                        <a:cs typeface="Andalus" pitchFamily="18" charset="-78"/>
                      </a:endParaRP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0.5% NaF</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5 times/day</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2 yrs</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29%</a:t>
                      </a:r>
                    </a:p>
                  </a:txBody>
                  <a:tcPr marT="45727" marB="4572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246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marT="45727" marB="4572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0.5% NaF</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2 times/day</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2 yrs</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17%</a:t>
                      </a:r>
                    </a:p>
                  </a:txBody>
                  <a:tcPr marT="45727" marB="4572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404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rgbClr val="FF33CC"/>
                        </a:solidFill>
                        <a:effectLst/>
                        <a:latin typeface="Andalus" pitchFamily="18" charset="-78"/>
                        <a:cs typeface="Andalus" pitchFamily="18" charset="-78"/>
                      </a:endParaRPr>
                    </a:p>
                  </a:txBody>
                  <a:tcPr marT="45727" marB="4572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0.5% FeF</a:t>
                      </a:r>
                      <a:r>
                        <a:rPr kumimoji="0" lang="en-US" sz="1800" b="0" i="0" u="none" strike="noStrike" cap="none" normalizeH="0" baseline="-25000" smtClean="0">
                          <a:ln>
                            <a:noFill/>
                          </a:ln>
                          <a:solidFill>
                            <a:schemeClr val="tx1"/>
                          </a:solidFill>
                          <a:effectLst/>
                          <a:latin typeface="Andalus" pitchFamily="18" charset="-78"/>
                          <a:cs typeface="Andalus" pitchFamily="18" charset="-78"/>
                        </a:rPr>
                        <a:t>3</a:t>
                      </a: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2 yrs</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33%</a:t>
                      </a:r>
                    </a:p>
                  </a:txBody>
                  <a:tcPr marT="45727" marB="4572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246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Marthaler</a:t>
                      </a:r>
                      <a:r>
                        <a:rPr kumimoji="0" lang="en-US" sz="1800" b="0" i="0" u="none" strike="noStrike" cap="none" normalizeH="0" baseline="0" dirty="0" smtClean="0">
                          <a:ln>
                            <a:noFill/>
                          </a:ln>
                          <a:solidFill>
                            <a:srgbClr val="FF33CC"/>
                          </a:solidFill>
                          <a:effectLst/>
                          <a:latin typeface="Andalus" pitchFamily="18" charset="-78"/>
                          <a:cs typeface="Andalus" pitchFamily="18" charset="-78"/>
                        </a:rPr>
                        <a:t> and </a:t>
                      </a: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Muhlemann</a:t>
                      </a: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marT="45727" marB="4572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1970</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NaF</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1 yr</a:t>
                      </a:r>
                    </a:p>
                  </a:txBody>
                  <a:tcPr marT="45727" marB="4572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34-23%</a:t>
                      </a:r>
                    </a:p>
                  </a:txBody>
                  <a:tcPr marT="45727" marB="4572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76847" name="Picture 86" descr="t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7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76200"/>
            <a:ext cx="27717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533400"/>
            <a:ext cx="7772400" cy="533400"/>
          </a:xfrm>
        </p:spPr>
        <p:txBody>
          <a:bodyPr/>
          <a:lstStyle/>
          <a:p>
            <a:pPr algn="ctr" eaLnBrk="1" hangingPunct="1">
              <a:defRPr/>
            </a:pPr>
            <a:r>
              <a:rPr lang="en-US" sz="2800" b="1" u="sng" dirty="0" smtClean="0">
                <a:solidFill>
                  <a:srgbClr val="FF9933"/>
                </a:solidFill>
                <a:latin typeface="+mn-lt"/>
              </a:rPr>
              <a:t>Fluoride containing prophylaxis pastes</a:t>
            </a:r>
          </a:p>
        </p:txBody>
      </p:sp>
      <p:graphicFrame>
        <p:nvGraphicFramePr>
          <p:cNvPr id="606263" name="Group 55"/>
          <p:cNvGraphicFramePr>
            <a:graphicFrameLocks noGrp="1"/>
          </p:cNvGraphicFramePr>
          <p:nvPr>
            <p:ph type="tbl" idx="1"/>
          </p:nvPr>
        </p:nvGraphicFramePr>
        <p:xfrm>
          <a:off x="685800" y="1524000"/>
          <a:ext cx="8153400" cy="3962400"/>
        </p:xfrm>
        <a:graphic>
          <a:graphicData uri="http://schemas.openxmlformats.org/drawingml/2006/table">
            <a:tbl>
              <a:tblPr/>
              <a:tblGrid>
                <a:gridCol w="1846839"/>
                <a:gridCol w="999191"/>
                <a:gridCol w="1230670"/>
                <a:gridCol w="1358900"/>
                <a:gridCol w="1358900"/>
                <a:gridCol w="1358900"/>
              </a:tblGrid>
              <a:tr h="8457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Year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Agent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Duration</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C000"/>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DMFT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DMFS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14482">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Muhler</a:t>
                      </a: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rgbClr val="FF33CC"/>
                          </a:solidFill>
                          <a:effectLst/>
                          <a:latin typeface="Andalus" pitchFamily="18" charset="-78"/>
                          <a:cs typeface="Andalus" pitchFamily="18" charset="-78"/>
                        </a:rPr>
                        <a:t>1970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9%SnF</a:t>
                      </a:r>
                      <a:r>
                        <a:rPr kumimoji="0" lang="en-US" sz="1800" b="0" i="0" u="none" strike="noStrike" cap="none" normalizeH="0" baseline="-25000" smtClean="0">
                          <a:ln>
                            <a:noFill/>
                          </a:ln>
                          <a:solidFill>
                            <a:schemeClr val="tx1"/>
                          </a:solidFill>
                          <a:effectLst/>
                          <a:latin typeface="Andalus" pitchFamily="18" charset="-78"/>
                          <a:cs typeface="Andalus" pitchFamily="18" charset="-78"/>
                        </a:rPr>
                        <a:t>2</a:t>
                      </a:r>
                      <a:r>
                        <a:rPr kumimoji="0" lang="en-US" sz="1800" b="0" i="0" u="none" strike="noStrike" cap="none" normalizeH="0" baseline="0" smtClean="0">
                          <a:ln>
                            <a:noFill/>
                          </a:ln>
                          <a:solidFill>
                            <a:schemeClr val="tx1"/>
                          </a:solidFill>
                          <a:effectLst/>
                          <a:latin typeface="Andalus" pitchFamily="18" charset="-78"/>
                          <a:cs typeface="Andalus" pitchFamily="18" charset="-78"/>
                        </a:rPr>
                        <a:t>- ZrSiO</a:t>
                      </a:r>
                      <a:r>
                        <a:rPr kumimoji="0" lang="en-US" sz="1800" b="0" i="0" u="none" strike="noStrike" cap="none" normalizeH="0" baseline="-25000" smtClean="0">
                          <a:ln>
                            <a:noFill/>
                          </a:ln>
                          <a:solidFill>
                            <a:schemeClr val="tx1"/>
                          </a:solidFill>
                          <a:effectLst/>
                          <a:latin typeface="Andalus" pitchFamily="18" charset="-78"/>
                          <a:cs typeface="Andalus" pitchFamily="18" charset="-78"/>
                        </a:rPr>
                        <a:t>4</a:t>
                      </a: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1yr</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1939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Muhler</a:t>
                      </a: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SnF</a:t>
                      </a:r>
                      <a:r>
                        <a:rPr kumimoji="0" lang="en-US" sz="1800" b="0" i="0" u="none" strike="noStrike" cap="none" normalizeH="0" baseline="-25000" smtClean="0">
                          <a:ln>
                            <a:noFill/>
                          </a:ln>
                          <a:solidFill>
                            <a:schemeClr val="tx1"/>
                          </a:solidFill>
                          <a:effectLst/>
                          <a:latin typeface="Andalus" pitchFamily="18" charset="-78"/>
                          <a:cs typeface="Andalus" pitchFamily="18" charset="-78"/>
                        </a:rPr>
                        <a:t>2</a:t>
                      </a:r>
                      <a:r>
                        <a:rPr kumimoji="0" lang="en-US" sz="1800" b="0" i="0" u="none" strike="noStrike" cap="none" normalizeH="0" baseline="0" smtClean="0">
                          <a:ln>
                            <a:noFill/>
                          </a:ln>
                          <a:solidFill>
                            <a:schemeClr val="tx1"/>
                          </a:solidFill>
                          <a:effectLst/>
                          <a:latin typeface="Andalus" pitchFamily="18" charset="-78"/>
                          <a:cs typeface="Andalus" pitchFamily="18" charset="-78"/>
                        </a:rPr>
                        <a:t>- alkali aluminum silicate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1 yr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33%</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2766">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rgbClr val="FF33CC"/>
                          </a:solidFill>
                          <a:effectLst/>
                          <a:latin typeface="Andalus" pitchFamily="18" charset="-78"/>
                          <a:cs typeface="Andalus" pitchFamily="18" charset="-78"/>
                        </a:rPr>
                        <a:t>Mellberg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1978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APF-SiO</a:t>
                      </a:r>
                      <a:r>
                        <a:rPr kumimoji="0" lang="en-US" sz="1800" b="0" i="0" u="none" strike="noStrike" cap="none" normalizeH="0" baseline="-25000" smtClean="0">
                          <a:ln>
                            <a:noFill/>
                          </a:ln>
                          <a:solidFill>
                            <a:schemeClr val="tx1"/>
                          </a:solidFill>
                          <a:effectLst/>
                          <a:latin typeface="Andalus" pitchFamily="18" charset="-78"/>
                          <a:cs typeface="Andalus" pitchFamily="18" charset="-78"/>
                        </a:rPr>
                        <a:t>2</a:t>
                      </a:r>
                      <a:endParaRPr kumimoji="0" lang="en-US" sz="18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21%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8600" y="990600"/>
            <a:ext cx="4648200" cy="2709348"/>
          </a:xfrm>
          <a:prstGeom prst="rect">
            <a:avLst/>
          </a:prstGeom>
          <a:noFill/>
          <a:ln w="9525">
            <a:solidFill>
              <a:srgbClr val="FF3399"/>
            </a:solidFill>
            <a:miter lim="800000"/>
            <a:headEnd/>
            <a:tailEnd/>
          </a:ln>
          <a:effectLst>
            <a:glow rad="101600">
              <a:srgbClr val="FF3399">
                <a:alpha val="60000"/>
              </a:srgbClr>
            </a:glow>
          </a:effectLst>
        </p:spPr>
      </p:pic>
      <p:pic>
        <p:nvPicPr>
          <p:cNvPr id="3" name="Picture 3"/>
          <p:cNvPicPr>
            <a:picLocks noChangeAspect="1" noChangeArrowheads="1"/>
          </p:cNvPicPr>
          <p:nvPr/>
        </p:nvPicPr>
        <p:blipFill>
          <a:blip r:embed="rId3"/>
          <a:srcRect/>
          <a:stretch>
            <a:fillRect/>
          </a:stretch>
        </p:blipFill>
        <p:spPr bwMode="auto">
          <a:xfrm>
            <a:off x="4572000" y="3943614"/>
            <a:ext cx="4343400" cy="2685786"/>
          </a:xfrm>
          <a:prstGeom prst="rect">
            <a:avLst/>
          </a:prstGeom>
          <a:noFill/>
          <a:ln w="9525">
            <a:solidFill>
              <a:srgbClr val="FF3399"/>
            </a:solidFill>
            <a:miter lim="800000"/>
            <a:headEnd/>
            <a:tailEnd/>
          </a:ln>
          <a:effectLst>
            <a:glow rad="101600">
              <a:srgbClr val="FF3399">
                <a:alpha val="60000"/>
              </a:srgbClr>
            </a:glow>
          </a:effectLst>
        </p:spPr>
      </p:pic>
    </p:spTree>
  </p:cSld>
  <p:clrMapOvr>
    <a:masterClrMapping/>
  </p:clrMapOvr>
  <p:transition spd="med">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6"/>
          <p:cNvSpPr>
            <a:spLocks noGrp="1" noChangeArrowheads="1"/>
          </p:cNvSpPr>
          <p:nvPr>
            <p:ph type="title"/>
          </p:nvPr>
        </p:nvSpPr>
        <p:spPr>
          <a:xfrm>
            <a:off x="1066800" y="914400"/>
            <a:ext cx="7772400" cy="533400"/>
          </a:xfrm>
        </p:spPr>
        <p:txBody>
          <a:bodyPr/>
          <a:lstStyle/>
          <a:p>
            <a:pPr eaLnBrk="1" hangingPunct="1"/>
            <a:r>
              <a:rPr lang="en-US" sz="2800" dirty="0" smtClean="0">
                <a:solidFill>
                  <a:srgbClr val="FF9933"/>
                </a:solidFill>
              </a:rPr>
              <a:t>Brushing in optimally fluoridated community</a:t>
            </a:r>
          </a:p>
        </p:txBody>
      </p:sp>
      <p:graphicFrame>
        <p:nvGraphicFramePr>
          <p:cNvPr id="610342" name="Group 38"/>
          <p:cNvGraphicFramePr>
            <a:graphicFrameLocks noGrp="1"/>
          </p:cNvGraphicFramePr>
          <p:nvPr>
            <p:ph type="tbl" idx="1"/>
          </p:nvPr>
        </p:nvGraphicFramePr>
        <p:xfrm>
          <a:off x="762000" y="1676400"/>
          <a:ext cx="7772400" cy="4114800"/>
        </p:xfrm>
        <a:graphic>
          <a:graphicData uri="http://schemas.openxmlformats.org/drawingml/2006/table">
            <a:tbl>
              <a:tblPr/>
              <a:tblGrid>
                <a:gridCol w="2112963"/>
                <a:gridCol w="1143000"/>
                <a:gridCol w="1408112"/>
                <a:gridCol w="1554163"/>
                <a:gridCol w="1554162"/>
              </a:tblGrid>
              <a:tr h="1109663">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Year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Agent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Duration</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1" i="0" u="none" strike="noStrike" cap="none" normalizeH="0" baseline="0" dirty="0" smtClean="0">
                        <a:ln>
                          <a:noFill/>
                        </a:ln>
                        <a:solidFill>
                          <a:srgbClr val="FFC000"/>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DMFT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Goaz</a:t>
                      </a:r>
                      <a:endParaRPr kumimoji="0" lang="en-US" sz="24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1963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6% MFP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14 months</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21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42%</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47%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72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Lang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9% SnF</a:t>
                      </a:r>
                      <a:r>
                        <a:rPr kumimoji="0" lang="en-US" sz="2400" b="0" i="0" u="none" strike="noStrike" cap="none" normalizeH="0" baseline="-25000" smtClean="0">
                          <a:ln>
                            <a:noFill/>
                          </a:ln>
                          <a:solidFill>
                            <a:schemeClr val="tx1"/>
                          </a:solidFill>
                          <a:effectLst/>
                          <a:latin typeface="Andalus" pitchFamily="18" charset="-78"/>
                          <a:cs typeface="Andalus" pitchFamily="18" charset="-78"/>
                        </a:rPr>
                        <a:t>2</a:t>
                      </a:r>
                      <a:r>
                        <a:rPr kumimoji="0" lang="en-US" sz="2400" b="0" i="0" u="none" strike="noStrike" cap="none" normalizeH="0" baseline="0" smtClean="0">
                          <a:ln>
                            <a:noFill/>
                          </a:ln>
                          <a:solidFill>
                            <a:schemeClr val="tx1"/>
                          </a:solidFill>
                          <a:effectLst/>
                          <a:latin typeface="Andalus" pitchFamily="18" charset="-78"/>
                          <a:cs typeface="Andalus" pitchFamily="18" charset="-78"/>
                        </a:rPr>
                        <a:t>- ZrSiO</a:t>
                      </a:r>
                      <a:r>
                        <a:rPr kumimoji="0" lang="en-US" sz="2400" b="0" i="0" u="none" strike="noStrike" cap="none" normalizeH="0" baseline="-25000" smtClean="0">
                          <a:ln>
                            <a:noFill/>
                          </a:ln>
                          <a:solidFill>
                            <a:schemeClr val="tx1"/>
                          </a:solidFill>
                          <a:effectLst/>
                          <a:latin typeface="Andalus" pitchFamily="18" charset="-78"/>
                          <a:cs typeface="Andalus" pitchFamily="18" charset="-78"/>
                        </a:rPr>
                        <a:t>4</a:t>
                      </a: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18 months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38%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914400" y="228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600"/>
              <a:t>HOME GELS</a:t>
            </a:r>
          </a:p>
        </p:txBody>
      </p:sp>
      <p:sp>
        <p:nvSpPr>
          <p:cNvPr id="79875" name="Freeform 3"/>
          <p:cNvSpPr>
            <a:spLocks/>
          </p:cNvSpPr>
          <p:nvPr/>
        </p:nvSpPr>
        <p:spPr bwMode="auto">
          <a:xfrm>
            <a:off x="2533650" y="933450"/>
            <a:ext cx="712788" cy="1031875"/>
          </a:xfrm>
          <a:custGeom>
            <a:avLst/>
            <a:gdLst>
              <a:gd name="T0" fmla="*/ 2147483647 w 449"/>
              <a:gd name="T1" fmla="*/ 2147483647 h 644"/>
              <a:gd name="T2" fmla="*/ 2147483647 w 449"/>
              <a:gd name="T3" fmla="*/ 2147483647 h 644"/>
              <a:gd name="T4" fmla="*/ 2147483647 w 449"/>
              <a:gd name="T5" fmla="*/ 0 h 644"/>
              <a:gd name="T6" fmla="*/ 2147483647 w 449"/>
              <a:gd name="T7" fmla="*/ 2147483647 h 644"/>
              <a:gd name="T8" fmla="*/ 2147483647 w 449"/>
              <a:gd name="T9" fmla="*/ 2147483647 h 644"/>
              <a:gd name="T10" fmla="*/ 2147483647 w 449"/>
              <a:gd name="T11" fmla="*/ 2147483647 h 644"/>
              <a:gd name="T12" fmla="*/ 2147483647 w 449"/>
              <a:gd name="T13" fmla="*/ 2147483647 h 644"/>
              <a:gd name="T14" fmla="*/ 2147483647 w 449"/>
              <a:gd name="T15" fmla="*/ 2147483647 h 644"/>
              <a:gd name="T16" fmla="*/ 2147483647 w 449"/>
              <a:gd name="T17" fmla="*/ 2147483647 h 644"/>
              <a:gd name="T18" fmla="*/ 2147483647 w 449"/>
              <a:gd name="T19" fmla="*/ 2147483647 h 644"/>
              <a:gd name="T20" fmla="*/ 2147483647 w 449"/>
              <a:gd name="T21" fmla="*/ 2147483647 h 644"/>
              <a:gd name="T22" fmla="*/ 2147483647 w 449"/>
              <a:gd name="T23" fmla="*/ 2147483647 h 644"/>
              <a:gd name="T24" fmla="*/ 2147483647 w 449"/>
              <a:gd name="T25" fmla="*/ 2147483647 h 644"/>
              <a:gd name="T26" fmla="*/ 2147483647 w 449"/>
              <a:gd name="T27" fmla="*/ 2147483647 h 644"/>
              <a:gd name="T28" fmla="*/ 2147483647 w 449"/>
              <a:gd name="T29" fmla="*/ 2147483647 h 644"/>
              <a:gd name="T30" fmla="*/ 2147483647 w 449"/>
              <a:gd name="T31" fmla="*/ 2147483647 h 644"/>
              <a:gd name="T32" fmla="*/ 2147483647 w 449"/>
              <a:gd name="T33" fmla="*/ 2147483647 h 644"/>
              <a:gd name="T34" fmla="*/ 2147483647 w 449"/>
              <a:gd name="T35" fmla="*/ 2147483647 h 644"/>
              <a:gd name="T36" fmla="*/ 2147483647 w 449"/>
              <a:gd name="T37" fmla="*/ 2147483647 h 644"/>
              <a:gd name="T38" fmla="*/ 2147483647 w 449"/>
              <a:gd name="T39" fmla="*/ 2147483647 h 644"/>
              <a:gd name="T40" fmla="*/ 2147483647 w 449"/>
              <a:gd name="T41" fmla="*/ 2147483647 h 644"/>
              <a:gd name="T42" fmla="*/ 2147483647 w 449"/>
              <a:gd name="T43" fmla="*/ 2147483647 h 644"/>
              <a:gd name="T44" fmla="*/ 0 w 449"/>
              <a:gd name="T45" fmla="*/ 2147483647 h 644"/>
              <a:gd name="T46" fmla="*/ 2147483647 w 449"/>
              <a:gd name="T47" fmla="*/ 2147483647 h 644"/>
              <a:gd name="T48" fmla="*/ 2147483647 w 449"/>
              <a:gd name="T49" fmla="*/ 2147483647 h 644"/>
              <a:gd name="T50" fmla="*/ 2147483647 w 449"/>
              <a:gd name="T51" fmla="*/ 2147483647 h 6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644"/>
              <a:gd name="T80" fmla="*/ 449 w 449"/>
              <a:gd name="T81" fmla="*/ 644 h 6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644">
                <a:moveTo>
                  <a:pt x="196" y="244"/>
                </a:moveTo>
                <a:cubicBezTo>
                  <a:pt x="211" y="182"/>
                  <a:pt x="214" y="117"/>
                  <a:pt x="232" y="56"/>
                </a:cubicBezTo>
                <a:cubicBezTo>
                  <a:pt x="240" y="29"/>
                  <a:pt x="243" y="10"/>
                  <a:pt x="272" y="0"/>
                </a:cubicBezTo>
                <a:cubicBezTo>
                  <a:pt x="281" y="3"/>
                  <a:pt x="293" y="2"/>
                  <a:pt x="300" y="8"/>
                </a:cubicBezTo>
                <a:cubicBezTo>
                  <a:pt x="307" y="15"/>
                  <a:pt x="318" y="68"/>
                  <a:pt x="320" y="80"/>
                </a:cubicBezTo>
                <a:cubicBezTo>
                  <a:pt x="318" y="141"/>
                  <a:pt x="322" y="186"/>
                  <a:pt x="304" y="240"/>
                </a:cubicBezTo>
                <a:cubicBezTo>
                  <a:pt x="311" y="287"/>
                  <a:pt x="324" y="278"/>
                  <a:pt x="368" y="284"/>
                </a:cubicBezTo>
                <a:cubicBezTo>
                  <a:pt x="383" y="289"/>
                  <a:pt x="394" y="297"/>
                  <a:pt x="408" y="304"/>
                </a:cubicBezTo>
                <a:cubicBezTo>
                  <a:pt x="414" y="313"/>
                  <a:pt x="423" y="319"/>
                  <a:pt x="428" y="328"/>
                </a:cubicBezTo>
                <a:cubicBezTo>
                  <a:pt x="432" y="335"/>
                  <a:pt x="433" y="344"/>
                  <a:pt x="436" y="352"/>
                </a:cubicBezTo>
                <a:cubicBezTo>
                  <a:pt x="437" y="356"/>
                  <a:pt x="440" y="364"/>
                  <a:pt x="440" y="364"/>
                </a:cubicBezTo>
                <a:cubicBezTo>
                  <a:pt x="449" y="434"/>
                  <a:pt x="443" y="503"/>
                  <a:pt x="432" y="572"/>
                </a:cubicBezTo>
                <a:cubicBezTo>
                  <a:pt x="431" y="578"/>
                  <a:pt x="426" y="628"/>
                  <a:pt x="412" y="636"/>
                </a:cubicBezTo>
                <a:cubicBezTo>
                  <a:pt x="405" y="640"/>
                  <a:pt x="388" y="644"/>
                  <a:pt x="388" y="644"/>
                </a:cubicBezTo>
                <a:cubicBezTo>
                  <a:pt x="375" y="643"/>
                  <a:pt x="361" y="643"/>
                  <a:pt x="348" y="640"/>
                </a:cubicBezTo>
                <a:cubicBezTo>
                  <a:pt x="325" y="635"/>
                  <a:pt x="322" y="583"/>
                  <a:pt x="316" y="564"/>
                </a:cubicBezTo>
                <a:cubicBezTo>
                  <a:pt x="315" y="510"/>
                  <a:pt x="351" y="421"/>
                  <a:pt x="288" y="400"/>
                </a:cubicBezTo>
                <a:cubicBezTo>
                  <a:pt x="259" y="401"/>
                  <a:pt x="229" y="401"/>
                  <a:pt x="200" y="404"/>
                </a:cubicBezTo>
                <a:cubicBezTo>
                  <a:pt x="182" y="406"/>
                  <a:pt x="176" y="437"/>
                  <a:pt x="172" y="448"/>
                </a:cubicBezTo>
                <a:cubicBezTo>
                  <a:pt x="158" y="491"/>
                  <a:pt x="145" y="527"/>
                  <a:pt x="112" y="560"/>
                </a:cubicBezTo>
                <a:cubicBezTo>
                  <a:pt x="105" y="582"/>
                  <a:pt x="88" y="587"/>
                  <a:pt x="68" y="592"/>
                </a:cubicBezTo>
                <a:cubicBezTo>
                  <a:pt x="57" y="591"/>
                  <a:pt x="45" y="593"/>
                  <a:pt x="36" y="588"/>
                </a:cubicBezTo>
                <a:cubicBezTo>
                  <a:pt x="18" y="577"/>
                  <a:pt x="5" y="530"/>
                  <a:pt x="0" y="512"/>
                </a:cubicBezTo>
                <a:cubicBezTo>
                  <a:pt x="4" y="424"/>
                  <a:pt x="8" y="388"/>
                  <a:pt x="68" y="328"/>
                </a:cubicBezTo>
                <a:cubicBezTo>
                  <a:pt x="81" y="315"/>
                  <a:pt x="95" y="301"/>
                  <a:pt x="112" y="292"/>
                </a:cubicBezTo>
                <a:cubicBezTo>
                  <a:pt x="148" y="272"/>
                  <a:pt x="204" y="271"/>
                  <a:pt x="204" y="216"/>
                </a:cubicBezTo>
              </a:path>
            </a:pathLst>
          </a:custGeom>
          <a:solidFill>
            <a:schemeClr val="hlink"/>
          </a:solidFill>
          <a:ln w="9525">
            <a:solidFill>
              <a:schemeClr val="tx1"/>
            </a:solidFill>
            <a:round/>
            <a:headEnd/>
            <a:tailEnd/>
          </a:ln>
        </p:spPr>
        <p:txBody>
          <a:bodyPr/>
          <a:lstStyle/>
          <a:p>
            <a:endParaRPr lang="en-US"/>
          </a:p>
        </p:txBody>
      </p:sp>
      <p:sp>
        <p:nvSpPr>
          <p:cNvPr id="79876" name="Freeform 4"/>
          <p:cNvSpPr>
            <a:spLocks/>
          </p:cNvSpPr>
          <p:nvPr/>
        </p:nvSpPr>
        <p:spPr bwMode="auto">
          <a:xfrm flipV="1">
            <a:off x="2590800" y="1981200"/>
            <a:ext cx="712788" cy="1031875"/>
          </a:xfrm>
          <a:custGeom>
            <a:avLst/>
            <a:gdLst>
              <a:gd name="T0" fmla="*/ 2147483647 w 449"/>
              <a:gd name="T1" fmla="*/ 2147483647 h 644"/>
              <a:gd name="T2" fmla="*/ 2147483647 w 449"/>
              <a:gd name="T3" fmla="*/ 2147483647 h 644"/>
              <a:gd name="T4" fmla="*/ 2147483647 w 449"/>
              <a:gd name="T5" fmla="*/ 0 h 644"/>
              <a:gd name="T6" fmla="*/ 2147483647 w 449"/>
              <a:gd name="T7" fmla="*/ 2147483647 h 644"/>
              <a:gd name="T8" fmla="*/ 2147483647 w 449"/>
              <a:gd name="T9" fmla="*/ 2147483647 h 644"/>
              <a:gd name="T10" fmla="*/ 2147483647 w 449"/>
              <a:gd name="T11" fmla="*/ 2147483647 h 644"/>
              <a:gd name="T12" fmla="*/ 2147483647 w 449"/>
              <a:gd name="T13" fmla="*/ 2147483647 h 644"/>
              <a:gd name="T14" fmla="*/ 2147483647 w 449"/>
              <a:gd name="T15" fmla="*/ 2147483647 h 644"/>
              <a:gd name="T16" fmla="*/ 2147483647 w 449"/>
              <a:gd name="T17" fmla="*/ 2147483647 h 644"/>
              <a:gd name="T18" fmla="*/ 2147483647 w 449"/>
              <a:gd name="T19" fmla="*/ 2147483647 h 644"/>
              <a:gd name="T20" fmla="*/ 2147483647 w 449"/>
              <a:gd name="T21" fmla="*/ 2147483647 h 644"/>
              <a:gd name="T22" fmla="*/ 2147483647 w 449"/>
              <a:gd name="T23" fmla="*/ 2147483647 h 644"/>
              <a:gd name="T24" fmla="*/ 2147483647 w 449"/>
              <a:gd name="T25" fmla="*/ 2147483647 h 644"/>
              <a:gd name="T26" fmla="*/ 2147483647 w 449"/>
              <a:gd name="T27" fmla="*/ 2147483647 h 644"/>
              <a:gd name="T28" fmla="*/ 2147483647 w 449"/>
              <a:gd name="T29" fmla="*/ 2147483647 h 644"/>
              <a:gd name="T30" fmla="*/ 2147483647 w 449"/>
              <a:gd name="T31" fmla="*/ 2147483647 h 644"/>
              <a:gd name="T32" fmla="*/ 2147483647 w 449"/>
              <a:gd name="T33" fmla="*/ 2147483647 h 644"/>
              <a:gd name="T34" fmla="*/ 2147483647 w 449"/>
              <a:gd name="T35" fmla="*/ 2147483647 h 644"/>
              <a:gd name="T36" fmla="*/ 2147483647 w 449"/>
              <a:gd name="T37" fmla="*/ 2147483647 h 644"/>
              <a:gd name="T38" fmla="*/ 2147483647 w 449"/>
              <a:gd name="T39" fmla="*/ 2147483647 h 644"/>
              <a:gd name="T40" fmla="*/ 2147483647 w 449"/>
              <a:gd name="T41" fmla="*/ 2147483647 h 644"/>
              <a:gd name="T42" fmla="*/ 2147483647 w 449"/>
              <a:gd name="T43" fmla="*/ 2147483647 h 644"/>
              <a:gd name="T44" fmla="*/ 0 w 449"/>
              <a:gd name="T45" fmla="*/ 2147483647 h 644"/>
              <a:gd name="T46" fmla="*/ 2147483647 w 449"/>
              <a:gd name="T47" fmla="*/ 2147483647 h 644"/>
              <a:gd name="T48" fmla="*/ 2147483647 w 449"/>
              <a:gd name="T49" fmla="*/ 2147483647 h 644"/>
              <a:gd name="T50" fmla="*/ 2147483647 w 449"/>
              <a:gd name="T51" fmla="*/ 2147483647 h 6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644"/>
              <a:gd name="T80" fmla="*/ 449 w 449"/>
              <a:gd name="T81" fmla="*/ 644 h 6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644">
                <a:moveTo>
                  <a:pt x="196" y="244"/>
                </a:moveTo>
                <a:cubicBezTo>
                  <a:pt x="211" y="182"/>
                  <a:pt x="214" y="117"/>
                  <a:pt x="232" y="56"/>
                </a:cubicBezTo>
                <a:cubicBezTo>
                  <a:pt x="240" y="29"/>
                  <a:pt x="243" y="10"/>
                  <a:pt x="272" y="0"/>
                </a:cubicBezTo>
                <a:cubicBezTo>
                  <a:pt x="281" y="3"/>
                  <a:pt x="293" y="2"/>
                  <a:pt x="300" y="8"/>
                </a:cubicBezTo>
                <a:cubicBezTo>
                  <a:pt x="307" y="15"/>
                  <a:pt x="318" y="68"/>
                  <a:pt x="320" y="80"/>
                </a:cubicBezTo>
                <a:cubicBezTo>
                  <a:pt x="318" y="141"/>
                  <a:pt x="322" y="186"/>
                  <a:pt x="304" y="240"/>
                </a:cubicBezTo>
                <a:cubicBezTo>
                  <a:pt x="311" y="287"/>
                  <a:pt x="324" y="278"/>
                  <a:pt x="368" y="284"/>
                </a:cubicBezTo>
                <a:cubicBezTo>
                  <a:pt x="383" y="289"/>
                  <a:pt x="394" y="297"/>
                  <a:pt x="408" y="304"/>
                </a:cubicBezTo>
                <a:cubicBezTo>
                  <a:pt x="414" y="313"/>
                  <a:pt x="423" y="319"/>
                  <a:pt x="428" y="328"/>
                </a:cubicBezTo>
                <a:cubicBezTo>
                  <a:pt x="432" y="335"/>
                  <a:pt x="433" y="344"/>
                  <a:pt x="436" y="352"/>
                </a:cubicBezTo>
                <a:cubicBezTo>
                  <a:pt x="437" y="356"/>
                  <a:pt x="440" y="364"/>
                  <a:pt x="440" y="364"/>
                </a:cubicBezTo>
                <a:cubicBezTo>
                  <a:pt x="449" y="434"/>
                  <a:pt x="443" y="503"/>
                  <a:pt x="432" y="572"/>
                </a:cubicBezTo>
                <a:cubicBezTo>
                  <a:pt x="431" y="578"/>
                  <a:pt x="426" y="628"/>
                  <a:pt x="412" y="636"/>
                </a:cubicBezTo>
                <a:cubicBezTo>
                  <a:pt x="405" y="640"/>
                  <a:pt x="388" y="644"/>
                  <a:pt x="388" y="644"/>
                </a:cubicBezTo>
                <a:cubicBezTo>
                  <a:pt x="375" y="643"/>
                  <a:pt x="361" y="643"/>
                  <a:pt x="348" y="640"/>
                </a:cubicBezTo>
                <a:cubicBezTo>
                  <a:pt x="325" y="635"/>
                  <a:pt x="322" y="583"/>
                  <a:pt x="316" y="564"/>
                </a:cubicBezTo>
                <a:cubicBezTo>
                  <a:pt x="315" y="510"/>
                  <a:pt x="351" y="421"/>
                  <a:pt x="288" y="400"/>
                </a:cubicBezTo>
                <a:cubicBezTo>
                  <a:pt x="259" y="401"/>
                  <a:pt x="229" y="401"/>
                  <a:pt x="200" y="404"/>
                </a:cubicBezTo>
                <a:cubicBezTo>
                  <a:pt x="182" y="406"/>
                  <a:pt x="176" y="437"/>
                  <a:pt x="172" y="448"/>
                </a:cubicBezTo>
                <a:cubicBezTo>
                  <a:pt x="158" y="491"/>
                  <a:pt x="145" y="527"/>
                  <a:pt x="112" y="560"/>
                </a:cubicBezTo>
                <a:cubicBezTo>
                  <a:pt x="105" y="582"/>
                  <a:pt x="88" y="587"/>
                  <a:pt x="68" y="592"/>
                </a:cubicBezTo>
                <a:cubicBezTo>
                  <a:pt x="57" y="591"/>
                  <a:pt x="45" y="593"/>
                  <a:pt x="36" y="588"/>
                </a:cubicBezTo>
                <a:cubicBezTo>
                  <a:pt x="18" y="577"/>
                  <a:pt x="5" y="530"/>
                  <a:pt x="0" y="512"/>
                </a:cubicBezTo>
                <a:cubicBezTo>
                  <a:pt x="4" y="424"/>
                  <a:pt x="8" y="388"/>
                  <a:pt x="68" y="328"/>
                </a:cubicBezTo>
                <a:cubicBezTo>
                  <a:pt x="81" y="315"/>
                  <a:pt x="95" y="301"/>
                  <a:pt x="112" y="292"/>
                </a:cubicBezTo>
                <a:cubicBezTo>
                  <a:pt x="148" y="272"/>
                  <a:pt x="204" y="271"/>
                  <a:pt x="204" y="216"/>
                </a:cubicBezTo>
              </a:path>
            </a:pathLst>
          </a:custGeom>
          <a:solidFill>
            <a:schemeClr val="hlink"/>
          </a:solidFill>
          <a:ln w="9525">
            <a:solidFill>
              <a:schemeClr val="tx1"/>
            </a:solidFill>
            <a:round/>
            <a:headEnd/>
            <a:tailEnd/>
          </a:ln>
        </p:spPr>
        <p:txBody>
          <a:bodyPr/>
          <a:lstStyle/>
          <a:p>
            <a:endParaRPr lang="en-US"/>
          </a:p>
        </p:txBody>
      </p:sp>
      <p:sp>
        <p:nvSpPr>
          <p:cNvPr id="79877" name="Freeform 5"/>
          <p:cNvSpPr>
            <a:spLocks/>
          </p:cNvSpPr>
          <p:nvPr/>
        </p:nvSpPr>
        <p:spPr bwMode="auto">
          <a:xfrm>
            <a:off x="2635250" y="1443038"/>
            <a:ext cx="520700" cy="446087"/>
          </a:xfrm>
          <a:custGeom>
            <a:avLst/>
            <a:gdLst>
              <a:gd name="T0" fmla="*/ 2147483647 w 328"/>
              <a:gd name="T1" fmla="*/ 2147483647 h 278"/>
              <a:gd name="T2" fmla="*/ 0 w 328"/>
              <a:gd name="T3" fmla="*/ 2147483647 h 278"/>
              <a:gd name="T4" fmla="*/ 2147483647 w 328"/>
              <a:gd name="T5" fmla="*/ 2147483647 h 278"/>
              <a:gd name="T6" fmla="*/ 2147483647 w 328"/>
              <a:gd name="T7" fmla="*/ 2147483647 h 278"/>
              <a:gd name="T8" fmla="*/ 2147483647 w 328"/>
              <a:gd name="T9" fmla="*/ 2147483647 h 278"/>
              <a:gd name="T10" fmla="*/ 2147483647 w 328"/>
              <a:gd name="T11" fmla="*/ 2147483647 h 278"/>
              <a:gd name="T12" fmla="*/ 2147483647 w 328"/>
              <a:gd name="T13" fmla="*/ 2147483647 h 278"/>
              <a:gd name="T14" fmla="*/ 2147483647 w 328"/>
              <a:gd name="T15" fmla="*/ 2147483647 h 278"/>
              <a:gd name="T16" fmla="*/ 2147483647 w 328"/>
              <a:gd name="T17" fmla="*/ 2147483647 h 278"/>
              <a:gd name="T18" fmla="*/ 2147483647 w 328"/>
              <a:gd name="T19" fmla="*/ 2147483647 h 278"/>
              <a:gd name="T20" fmla="*/ 2147483647 w 328"/>
              <a:gd name="T21" fmla="*/ 2147483647 h 278"/>
              <a:gd name="T22" fmla="*/ 2147483647 w 328"/>
              <a:gd name="T23" fmla="*/ 2147483647 h 278"/>
              <a:gd name="T24" fmla="*/ 2147483647 w 328"/>
              <a:gd name="T25" fmla="*/ 2147483647 h 278"/>
              <a:gd name="T26" fmla="*/ 2147483647 w 328"/>
              <a:gd name="T27" fmla="*/ 2147483647 h 278"/>
              <a:gd name="T28" fmla="*/ 2147483647 w 328"/>
              <a:gd name="T29" fmla="*/ 2147483647 h 278"/>
              <a:gd name="T30" fmla="*/ 2147483647 w 328"/>
              <a:gd name="T31" fmla="*/ 2147483647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278"/>
              <a:gd name="T50" fmla="*/ 328 w 328"/>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278">
                <a:moveTo>
                  <a:pt x="16" y="218"/>
                </a:moveTo>
                <a:cubicBezTo>
                  <a:pt x="10" y="201"/>
                  <a:pt x="4" y="192"/>
                  <a:pt x="0" y="174"/>
                </a:cubicBezTo>
                <a:cubicBezTo>
                  <a:pt x="5" y="125"/>
                  <a:pt x="5" y="136"/>
                  <a:pt x="44" y="126"/>
                </a:cubicBezTo>
                <a:cubicBezTo>
                  <a:pt x="48" y="122"/>
                  <a:pt x="55" y="119"/>
                  <a:pt x="56" y="114"/>
                </a:cubicBezTo>
                <a:cubicBezTo>
                  <a:pt x="61" y="93"/>
                  <a:pt x="43" y="55"/>
                  <a:pt x="64" y="50"/>
                </a:cubicBezTo>
                <a:cubicBezTo>
                  <a:pt x="80" y="46"/>
                  <a:pt x="96" y="42"/>
                  <a:pt x="112" y="38"/>
                </a:cubicBezTo>
                <a:cubicBezTo>
                  <a:pt x="117" y="37"/>
                  <a:pt x="128" y="34"/>
                  <a:pt x="128" y="34"/>
                </a:cubicBezTo>
                <a:cubicBezTo>
                  <a:pt x="142" y="24"/>
                  <a:pt x="160" y="7"/>
                  <a:pt x="176" y="2"/>
                </a:cubicBezTo>
                <a:cubicBezTo>
                  <a:pt x="185" y="3"/>
                  <a:pt x="197" y="0"/>
                  <a:pt x="204" y="6"/>
                </a:cubicBezTo>
                <a:cubicBezTo>
                  <a:pt x="229" y="26"/>
                  <a:pt x="196" y="32"/>
                  <a:pt x="224" y="34"/>
                </a:cubicBezTo>
                <a:cubicBezTo>
                  <a:pt x="251" y="36"/>
                  <a:pt x="277" y="37"/>
                  <a:pt x="304" y="38"/>
                </a:cubicBezTo>
                <a:cubicBezTo>
                  <a:pt x="322" y="66"/>
                  <a:pt x="317" y="53"/>
                  <a:pt x="324" y="74"/>
                </a:cubicBezTo>
                <a:cubicBezTo>
                  <a:pt x="318" y="98"/>
                  <a:pt x="322" y="85"/>
                  <a:pt x="312" y="114"/>
                </a:cubicBezTo>
                <a:cubicBezTo>
                  <a:pt x="309" y="122"/>
                  <a:pt x="304" y="138"/>
                  <a:pt x="304" y="138"/>
                </a:cubicBezTo>
                <a:cubicBezTo>
                  <a:pt x="309" y="162"/>
                  <a:pt x="316" y="159"/>
                  <a:pt x="328" y="178"/>
                </a:cubicBezTo>
                <a:cubicBezTo>
                  <a:pt x="325" y="212"/>
                  <a:pt x="322" y="252"/>
                  <a:pt x="296" y="278"/>
                </a:cubicBezTo>
              </a:path>
            </a:pathLst>
          </a:custGeom>
          <a:noFill/>
          <a:ln w="762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78" name="Freeform 6"/>
          <p:cNvSpPr>
            <a:spLocks/>
          </p:cNvSpPr>
          <p:nvPr/>
        </p:nvSpPr>
        <p:spPr bwMode="auto">
          <a:xfrm>
            <a:off x="2687638" y="2114550"/>
            <a:ext cx="546100" cy="409575"/>
          </a:xfrm>
          <a:custGeom>
            <a:avLst/>
            <a:gdLst>
              <a:gd name="T0" fmla="*/ 2147483647 w 344"/>
              <a:gd name="T1" fmla="*/ 2147483647 h 256"/>
              <a:gd name="T2" fmla="*/ 2147483647 w 344"/>
              <a:gd name="T3" fmla="*/ 2147483647 h 256"/>
              <a:gd name="T4" fmla="*/ 2147483647 w 344"/>
              <a:gd name="T5" fmla="*/ 2147483647 h 256"/>
              <a:gd name="T6" fmla="*/ 2147483647 w 344"/>
              <a:gd name="T7" fmla="*/ 2147483647 h 256"/>
              <a:gd name="T8" fmla="*/ 2147483647 w 344"/>
              <a:gd name="T9" fmla="*/ 2147483647 h 256"/>
              <a:gd name="T10" fmla="*/ 2147483647 w 344"/>
              <a:gd name="T11" fmla="*/ 2147483647 h 256"/>
              <a:gd name="T12" fmla="*/ 2147483647 w 344"/>
              <a:gd name="T13" fmla="*/ 2147483647 h 256"/>
              <a:gd name="T14" fmla="*/ 2147483647 w 344"/>
              <a:gd name="T15" fmla="*/ 2147483647 h 256"/>
              <a:gd name="T16" fmla="*/ 2147483647 w 344"/>
              <a:gd name="T17" fmla="*/ 2147483647 h 256"/>
              <a:gd name="T18" fmla="*/ 2147483647 w 344"/>
              <a:gd name="T19" fmla="*/ 2147483647 h 256"/>
              <a:gd name="T20" fmla="*/ 2147483647 w 344"/>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256"/>
              <a:gd name="T35" fmla="*/ 344 w 344"/>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256">
                <a:moveTo>
                  <a:pt x="7" y="32"/>
                </a:moveTo>
                <a:cubicBezTo>
                  <a:pt x="8" y="37"/>
                  <a:pt x="10" y="43"/>
                  <a:pt x="11" y="48"/>
                </a:cubicBezTo>
                <a:cubicBezTo>
                  <a:pt x="19" y="125"/>
                  <a:pt x="0" y="113"/>
                  <a:pt x="67" y="120"/>
                </a:cubicBezTo>
                <a:cubicBezTo>
                  <a:pt x="68" y="144"/>
                  <a:pt x="63" y="169"/>
                  <a:pt x="71" y="192"/>
                </a:cubicBezTo>
                <a:cubicBezTo>
                  <a:pt x="75" y="204"/>
                  <a:pt x="107" y="204"/>
                  <a:pt x="107" y="204"/>
                </a:cubicBezTo>
                <a:cubicBezTo>
                  <a:pt x="120" y="223"/>
                  <a:pt x="115" y="243"/>
                  <a:pt x="135" y="256"/>
                </a:cubicBezTo>
                <a:cubicBezTo>
                  <a:pt x="197" y="247"/>
                  <a:pt x="213" y="236"/>
                  <a:pt x="283" y="232"/>
                </a:cubicBezTo>
                <a:cubicBezTo>
                  <a:pt x="290" y="203"/>
                  <a:pt x="292" y="185"/>
                  <a:pt x="319" y="172"/>
                </a:cubicBezTo>
                <a:cubicBezTo>
                  <a:pt x="344" y="135"/>
                  <a:pt x="318" y="126"/>
                  <a:pt x="307" y="92"/>
                </a:cubicBezTo>
                <a:cubicBezTo>
                  <a:pt x="313" y="72"/>
                  <a:pt x="316" y="57"/>
                  <a:pt x="327" y="40"/>
                </a:cubicBezTo>
                <a:cubicBezTo>
                  <a:pt x="333" y="18"/>
                  <a:pt x="334" y="0"/>
                  <a:pt x="307" y="0"/>
                </a:cubicBezTo>
              </a:path>
            </a:pathLst>
          </a:custGeom>
          <a:noFill/>
          <a:ln w="76200">
            <a:solidFill>
              <a:srgbClr val="FF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79" name="Text Box 8"/>
          <p:cNvSpPr txBox="1">
            <a:spLocks noChangeArrowheads="1"/>
          </p:cNvSpPr>
          <p:nvPr/>
        </p:nvSpPr>
        <p:spPr bwMode="auto">
          <a:xfrm>
            <a:off x="457200" y="990600"/>
            <a:ext cx="1981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GEL-CAM – </a:t>
            </a:r>
          </a:p>
          <a:p>
            <a:pPr eaLnBrk="1" hangingPunct="1">
              <a:spcBef>
                <a:spcPct val="50000"/>
              </a:spcBef>
            </a:pPr>
            <a:r>
              <a:rPr lang="en-US" sz="1500"/>
              <a:t>0.4% SnF2, </a:t>
            </a:r>
          </a:p>
          <a:p>
            <a:pPr eaLnBrk="1" hangingPunct="1">
              <a:spcBef>
                <a:spcPct val="50000"/>
              </a:spcBef>
            </a:pPr>
            <a:r>
              <a:rPr lang="en-US" sz="1500"/>
              <a:t>0,097% free F, </a:t>
            </a:r>
          </a:p>
          <a:p>
            <a:pPr eaLnBrk="1" hangingPunct="1">
              <a:spcBef>
                <a:spcPct val="50000"/>
              </a:spcBef>
            </a:pPr>
            <a:r>
              <a:rPr lang="en-US" sz="1500"/>
              <a:t>970 ppm F, 2-3mg </a:t>
            </a:r>
          </a:p>
          <a:p>
            <a:pPr eaLnBrk="1" hangingPunct="1">
              <a:spcBef>
                <a:spcPct val="50000"/>
              </a:spcBef>
            </a:pPr>
            <a:r>
              <a:rPr lang="en-US" sz="1500"/>
              <a:t>F/ dose.</a:t>
            </a:r>
          </a:p>
        </p:txBody>
      </p:sp>
      <p:sp>
        <p:nvSpPr>
          <p:cNvPr id="79880" name="Freeform 9"/>
          <p:cNvSpPr>
            <a:spLocks/>
          </p:cNvSpPr>
          <p:nvPr/>
        </p:nvSpPr>
        <p:spPr bwMode="auto">
          <a:xfrm>
            <a:off x="2000250" y="4133850"/>
            <a:ext cx="712788" cy="1031875"/>
          </a:xfrm>
          <a:custGeom>
            <a:avLst/>
            <a:gdLst>
              <a:gd name="T0" fmla="*/ 2147483647 w 449"/>
              <a:gd name="T1" fmla="*/ 2147483647 h 644"/>
              <a:gd name="T2" fmla="*/ 2147483647 w 449"/>
              <a:gd name="T3" fmla="*/ 2147483647 h 644"/>
              <a:gd name="T4" fmla="*/ 2147483647 w 449"/>
              <a:gd name="T5" fmla="*/ 0 h 644"/>
              <a:gd name="T6" fmla="*/ 2147483647 w 449"/>
              <a:gd name="T7" fmla="*/ 2147483647 h 644"/>
              <a:gd name="T8" fmla="*/ 2147483647 w 449"/>
              <a:gd name="T9" fmla="*/ 2147483647 h 644"/>
              <a:gd name="T10" fmla="*/ 2147483647 w 449"/>
              <a:gd name="T11" fmla="*/ 2147483647 h 644"/>
              <a:gd name="T12" fmla="*/ 2147483647 w 449"/>
              <a:gd name="T13" fmla="*/ 2147483647 h 644"/>
              <a:gd name="T14" fmla="*/ 2147483647 w 449"/>
              <a:gd name="T15" fmla="*/ 2147483647 h 644"/>
              <a:gd name="T16" fmla="*/ 2147483647 w 449"/>
              <a:gd name="T17" fmla="*/ 2147483647 h 644"/>
              <a:gd name="T18" fmla="*/ 2147483647 w 449"/>
              <a:gd name="T19" fmla="*/ 2147483647 h 644"/>
              <a:gd name="T20" fmla="*/ 2147483647 w 449"/>
              <a:gd name="T21" fmla="*/ 2147483647 h 644"/>
              <a:gd name="T22" fmla="*/ 2147483647 w 449"/>
              <a:gd name="T23" fmla="*/ 2147483647 h 644"/>
              <a:gd name="T24" fmla="*/ 2147483647 w 449"/>
              <a:gd name="T25" fmla="*/ 2147483647 h 644"/>
              <a:gd name="T26" fmla="*/ 2147483647 w 449"/>
              <a:gd name="T27" fmla="*/ 2147483647 h 644"/>
              <a:gd name="T28" fmla="*/ 2147483647 w 449"/>
              <a:gd name="T29" fmla="*/ 2147483647 h 644"/>
              <a:gd name="T30" fmla="*/ 2147483647 w 449"/>
              <a:gd name="T31" fmla="*/ 2147483647 h 644"/>
              <a:gd name="T32" fmla="*/ 2147483647 w 449"/>
              <a:gd name="T33" fmla="*/ 2147483647 h 644"/>
              <a:gd name="T34" fmla="*/ 2147483647 w 449"/>
              <a:gd name="T35" fmla="*/ 2147483647 h 644"/>
              <a:gd name="T36" fmla="*/ 2147483647 w 449"/>
              <a:gd name="T37" fmla="*/ 2147483647 h 644"/>
              <a:gd name="T38" fmla="*/ 2147483647 w 449"/>
              <a:gd name="T39" fmla="*/ 2147483647 h 644"/>
              <a:gd name="T40" fmla="*/ 2147483647 w 449"/>
              <a:gd name="T41" fmla="*/ 2147483647 h 644"/>
              <a:gd name="T42" fmla="*/ 2147483647 w 449"/>
              <a:gd name="T43" fmla="*/ 2147483647 h 644"/>
              <a:gd name="T44" fmla="*/ 0 w 449"/>
              <a:gd name="T45" fmla="*/ 2147483647 h 644"/>
              <a:gd name="T46" fmla="*/ 2147483647 w 449"/>
              <a:gd name="T47" fmla="*/ 2147483647 h 644"/>
              <a:gd name="T48" fmla="*/ 2147483647 w 449"/>
              <a:gd name="T49" fmla="*/ 2147483647 h 644"/>
              <a:gd name="T50" fmla="*/ 2147483647 w 449"/>
              <a:gd name="T51" fmla="*/ 2147483647 h 6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644"/>
              <a:gd name="T80" fmla="*/ 449 w 449"/>
              <a:gd name="T81" fmla="*/ 644 h 6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644">
                <a:moveTo>
                  <a:pt x="196" y="244"/>
                </a:moveTo>
                <a:cubicBezTo>
                  <a:pt x="211" y="182"/>
                  <a:pt x="214" y="117"/>
                  <a:pt x="232" y="56"/>
                </a:cubicBezTo>
                <a:cubicBezTo>
                  <a:pt x="240" y="29"/>
                  <a:pt x="243" y="10"/>
                  <a:pt x="272" y="0"/>
                </a:cubicBezTo>
                <a:cubicBezTo>
                  <a:pt x="281" y="3"/>
                  <a:pt x="293" y="2"/>
                  <a:pt x="300" y="8"/>
                </a:cubicBezTo>
                <a:cubicBezTo>
                  <a:pt x="307" y="15"/>
                  <a:pt x="318" y="68"/>
                  <a:pt x="320" y="80"/>
                </a:cubicBezTo>
                <a:cubicBezTo>
                  <a:pt x="318" y="141"/>
                  <a:pt x="322" y="186"/>
                  <a:pt x="304" y="240"/>
                </a:cubicBezTo>
                <a:cubicBezTo>
                  <a:pt x="311" y="287"/>
                  <a:pt x="324" y="278"/>
                  <a:pt x="368" y="284"/>
                </a:cubicBezTo>
                <a:cubicBezTo>
                  <a:pt x="383" y="289"/>
                  <a:pt x="394" y="297"/>
                  <a:pt x="408" y="304"/>
                </a:cubicBezTo>
                <a:cubicBezTo>
                  <a:pt x="414" y="313"/>
                  <a:pt x="423" y="319"/>
                  <a:pt x="428" y="328"/>
                </a:cubicBezTo>
                <a:cubicBezTo>
                  <a:pt x="432" y="335"/>
                  <a:pt x="433" y="344"/>
                  <a:pt x="436" y="352"/>
                </a:cubicBezTo>
                <a:cubicBezTo>
                  <a:pt x="437" y="356"/>
                  <a:pt x="440" y="364"/>
                  <a:pt x="440" y="364"/>
                </a:cubicBezTo>
                <a:cubicBezTo>
                  <a:pt x="449" y="434"/>
                  <a:pt x="443" y="503"/>
                  <a:pt x="432" y="572"/>
                </a:cubicBezTo>
                <a:cubicBezTo>
                  <a:pt x="431" y="578"/>
                  <a:pt x="426" y="628"/>
                  <a:pt x="412" y="636"/>
                </a:cubicBezTo>
                <a:cubicBezTo>
                  <a:pt x="405" y="640"/>
                  <a:pt x="388" y="644"/>
                  <a:pt x="388" y="644"/>
                </a:cubicBezTo>
                <a:cubicBezTo>
                  <a:pt x="375" y="643"/>
                  <a:pt x="361" y="643"/>
                  <a:pt x="348" y="640"/>
                </a:cubicBezTo>
                <a:cubicBezTo>
                  <a:pt x="325" y="635"/>
                  <a:pt x="322" y="583"/>
                  <a:pt x="316" y="564"/>
                </a:cubicBezTo>
                <a:cubicBezTo>
                  <a:pt x="315" y="510"/>
                  <a:pt x="351" y="421"/>
                  <a:pt x="288" y="400"/>
                </a:cubicBezTo>
                <a:cubicBezTo>
                  <a:pt x="259" y="401"/>
                  <a:pt x="229" y="401"/>
                  <a:pt x="200" y="404"/>
                </a:cubicBezTo>
                <a:cubicBezTo>
                  <a:pt x="182" y="406"/>
                  <a:pt x="176" y="437"/>
                  <a:pt x="172" y="448"/>
                </a:cubicBezTo>
                <a:cubicBezTo>
                  <a:pt x="158" y="491"/>
                  <a:pt x="145" y="527"/>
                  <a:pt x="112" y="560"/>
                </a:cubicBezTo>
                <a:cubicBezTo>
                  <a:pt x="105" y="582"/>
                  <a:pt x="88" y="587"/>
                  <a:pt x="68" y="592"/>
                </a:cubicBezTo>
                <a:cubicBezTo>
                  <a:pt x="57" y="591"/>
                  <a:pt x="45" y="593"/>
                  <a:pt x="36" y="588"/>
                </a:cubicBezTo>
                <a:cubicBezTo>
                  <a:pt x="18" y="577"/>
                  <a:pt x="5" y="530"/>
                  <a:pt x="0" y="512"/>
                </a:cubicBezTo>
                <a:cubicBezTo>
                  <a:pt x="4" y="424"/>
                  <a:pt x="8" y="388"/>
                  <a:pt x="68" y="328"/>
                </a:cubicBezTo>
                <a:cubicBezTo>
                  <a:pt x="81" y="315"/>
                  <a:pt x="95" y="301"/>
                  <a:pt x="112" y="292"/>
                </a:cubicBezTo>
                <a:cubicBezTo>
                  <a:pt x="148" y="272"/>
                  <a:pt x="204" y="271"/>
                  <a:pt x="204" y="216"/>
                </a:cubicBezTo>
              </a:path>
            </a:pathLst>
          </a:custGeom>
          <a:solidFill>
            <a:srgbClr val="99FF99"/>
          </a:solidFill>
          <a:ln w="9525">
            <a:solidFill>
              <a:schemeClr val="tx1"/>
            </a:solidFill>
            <a:round/>
            <a:headEnd/>
            <a:tailEnd/>
          </a:ln>
        </p:spPr>
        <p:txBody>
          <a:bodyPr/>
          <a:lstStyle/>
          <a:p>
            <a:endParaRPr lang="en-US"/>
          </a:p>
        </p:txBody>
      </p:sp>
      <p:sp>
        <p:nvSpPr>
          <p:cNvPr id="79881" name="Freeform 10"/>
          <p:cNvSpPr>
            <a:spLocks/>
          </p:cNvSpPr>
          <p:nvPr/>
        </p:nvSpPr>
        <p:spPr bwMode="auto">
          <a:xfrm flipV="1">
            <a:off x="2057400" y="5181600"/>
            <a:ext cx="712788" cy="1031875"/>
          </a:xfrm>
          <a:custGeom>
            <a:avLst/>
            <a:gdLst>
              <a:gd name="T0" fmla="*/ 2147483647 w 449"/>
              <a:gd name="T1" fmla="*/ 2147483647 h 644"/>
              <a:gd name="T2" fmla="*/ 2147483647 w 449"/>
              <a:gd name="T3" fmla="*/ 2147483647 h 644"/>
              <a:gd name="T4" fmla="*/ 2147483647 w 449"/>
              <a:gd name="T5" fmla="*/ 0 h 644"/>
              <a:gd name="T6" fmla="*/ 2147483647 w 449"/>
              <a:gd name="T7" fmla="*/ 2147483647 h 644"/>
              <a:gd name="T8" fmla="*/ 2147483647 w 449"/>
              <a:gd name="T9" fmla="*/ 2147483647 h 644"/>
              <a:gd name="T10" fmla="*/ 2147483647 w 449"/>
              <a:gd name="T11" fmla="*/ 2147483647 h 644"/>
              <a:gd name="T12" fmla="*/ 2147483647 w 449"/>
              <a:gd name="T13" fmla="*/ 2147483647 h 644"/>
              <a:gd name="T14" fmla="*/ 2147483647 w 449"/>
              <a:gd name="T15" fmla="*/ 2147483647 h 644"/>
              <a:gd name="T16" fmla="*/ 2147483647 w 449"/>
              <a:gd name="T17" fmla="*/ 2147483647 h 644"/>
              <a:gd name="T18" fmla="*/ 2147483647 w 449"/>
              <a:gd name="T19" fmla="*/ 2147483647 h 644"/>
              <a:gd name="T20" fmla="*/ 2147483647 w 449"/>
              <a:gd name="T21" fmla="*/ 2147483647 h 644"/>
              <a:gd name="T22" fmla="*/ 2147483647 w 449"/>
              <a:gd name="T23" fmla="*/ 2147483647 h 644"/>
              <a:gd name="T24" fmla="*/ 2147483647 w 449"/>
              <a:gd name="T25" fmla="*/ 2147483647 h 644"/>
              <a:gd name="T26" fmla="*/ 2147483647 w 449"/>
              <a:gd name="T27" fmla="*/ 2147483647 h 644"/>
              <a:gd name="T28" fmla="*/ 2147483647 w 449"/>
              <a:gd name="T29" fmla="*/ 2147483647 h 644"/>
              <a:gd name="T30" fmla="*/ 2147483647 w 449"/>
              <a:gd name="T31" fmla="*/ 2147483647 h 644"/>
              <a:gd name="T32" fmla="*/ 2147483647 w 449"/>
              <a:gd name="T33" fmla="*/ 2147483647 h 644"/>
              <a:gd name="T34" fmla="*/ 2147483647 w 449"/>
              <a:gd name="T35" fmla="*/ 2147483647 h 644"/>
              <a:gd name="T36" fmla="*/ 2147483647 w 449"/>
              <a:gd name="T37" fmla="*/ 2147483647 h 644"/>
              <a:gd name="T38" fmla="*/ 2147483647 w 449"/>
              <a:gd name="T39" fmla="*/ 2147483647 h 644"/>
              <a:gd name="T40" fmla="*/ 2147483647 w 449"/>
              <a:gd name="T41" fmla="*/ 2147483647 h 644"/>
              <a:gd name="T42" fmla="*/ 2147483647 w 449"/>
              <a:gd name="T43" fmla="*/ 2147483647 h 644"/>
              <a:gd name="T44" fmla="*/ 0 w 449"/>
              <a:gd name="T45" fmla="*/ 2147483647 h 644"/>
              <a:gd name="T46" fmla="*/ 2147483647 w 449"/>
              <a:gd name="T47" fmla="*/ 2147483647 h 644"/>
              <a:gd name="T48" fmla="*/ 2147483647 w 449"/>
              <a:gd name="T49" fmla="*/ 2147483647 h 644"/>
              <a:gd name="T50" fmla="*/ 2147483647 w 449"/>
              <a:gd name="T51" fmla="*/ 2147483647 h 6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644"/>
              <a:gd name="T80" fmla="*/ 449 w 449"/>
              <a:gd name="T81" fmla="*/ 644 h 6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644">
                <a:moveTo>
                  <a:pt x="196" y="244"/>
                </a:moveTo>
                <a:cubicBezTo>
                  <a:pt x="211" y="182"/>
                  <a:pt x="214" y="117"/>
                  <a:pt x="232" y="56"/>
                </a:cubicBezTo>
                <a:cubicBezTo>
                  <a:pt x="240" y="29"/>
                  <a:pt x="243" y="10"/>
                  <a:pt x="272" y="0"/>
                </a:cubicBezTo>
                <a:cubicBezTo>
                  <a:pt x="281" y="3"/>
                  <a:pt x="293" y="2"/>
                  <a:pt x="300" y="8"/>
                </a:cubicBezTo>
                <a:cubicBezTo>
                  <a:pt x="307" y="15"/>
                  <a:pt x="318" y="68"/>
                  <a:pt x="320" y="80"/>
                </a:cubicBezTo>
                <a:cubicBezTo>
                  <a:pt x="318" y="141"/>
                  <a:pt x="322" y="186"/>
                  <a:pt x="304" y="240"/>
                </a:cubicBezTo>
                <a:cubicBezTo>
                  <a:pt x="311" y="287"/>
                  <a:pt x="324" y="278"/>
                  <a:pt x="368" y="284"/>
                </a:cubicBezTo>
                <a:cubicBezTo>
                  <a:pt x="383" y="289"/>
                  <a:pt x="394" y="297"/>
                  <a:pt x="408" y="304"/>
                </a:cubicBezTo>
                <a:cubicBezTo>
                  <a:pt x="414" y="313"/>
                  <a:pt x="423" y="319"/>
                  <a:pt x="428" y="328"/>
                </a:cubicBezTo>
                <a:cubicBezTo>
                  <a:pt x="432" y="335"/>
                  <a:pt x="433" y="344"/>
                  <a:pt x="436" y="352"/>
                </a:cubicBezTo>
                <a:cubicBezTo>
                  <a:pt x="437" y="356"/>
                  <a:pt x="440" y="364"/>
                  <a:pt x="440" y="364"/>
                </a:cubicBezTo>
                <a:cubicBezTo>
                  <a:pt x="449" y="434"/>
                  <a:pt x="443" y="503"/>
                  <a:pt x="432" y="572"/>
                </a:cubicBezTo>
                <a:cubicBezTo>
                  <a:pt x="431" y="578"/>
                  <a:pt x="426" y="628"/>
                  <a:pt x="412" y="636"/>
                </a:cubicBezTo>
                <a:cubicBezTo>
                  <a:pt x="405" y="640"/>
                  <a:pt x="388" y="644"/>
                  <a:pt x="388" y="644"/>
                </a:cubicBezTo>
                <a:cubicBezTo>
                  <a:pt x="375" y="643"/>
                  <a:pt x="361" y="643"/>
                  <a:pt x="348" y="640"/>
                </a:cubicBezTo>
                <a:cubicBezTo>
                  <a:pt x="325" y="635"/>
                  <a:pt x="322" y="583"/>
                  <a:pt x="316" y="564"/>
                </a:cubicBezTo>
                <a:cubicBezTo>
                  <a:pt x="315" y="510"/>
                  <a:pt x="351" y="421"/>
                  <a:pt x="288" y="400"/>
                </a:cubicBezTo>
                <a:cubicBezTo>
                  <a:pt x="259" y="401"/>
                  <a:pt x="229" y="401"/>
                  <a:pt x="200" y="404"/>
                </a:cubicBezTo>
                <a:cubicBezTo>
                  <a:pt x="182" y="406"/>
                  <a:pt x="176" y="437"/>
                  <a:pt x="172" y="448"/>
                </a:cubicBezTo>
                <a:cubicBezTo>
                  <a:pt x="158" y="491"/>
                  <a:pt x="145" y="527"/>
                  <a:pt x="112" y="560"/>
                </a:cubicBezTo>
                <a:cubicBezTo>
                  <a:pt x="105" y="582"/>
                  <a:pt x="88" y="587"/>
                  <a:pt x="68" y="592"/>
                </a:cubicBezTo>
                <a:cubicBezTo>
                  <a:pt x="57" y="591"/>
                  <a:pt x="45" y="593"/>
                  <a:pt x="36" y="588"/>
                </a:cubicBezTo>
                <a:cubicBezTo>
                  <a:pt x="18" y="577"/>
                  <a:pt x="5" y="530"/>
                  <a:pt x="0" y="512"/>
                </a:cubicBezTo>
                <a:cubicBezTo>
                  <a:pt x="4" y="424"/>
                  <a:pt x="8" y="388"/>
                  <a:pt x="68" y="328"/>
                </a:cubicBezTo>
                <a:cubicBezTo>
                  <a:pt x="81" y="315"/>
                  <a:pt x="95" y="301"/>
                  <a:pt x="112" y="292"/>
                </a:cubicBezTo>
                <a:cubicBezTo>
                  <a:pt x="148" y="272"/>
                  <a:pt x="204" y="271"/>
                  <a:pt x="204" y="216"/>
                </a:cubicBezTo>
              </a:path>
            </a:pathLst>
          </a:custGeom>
          <a:solidFill>
            <a:srgbClr val="99FF99"/>
          </a:solidFill>
          <a:ln w="9525">
            <a:solidFill>
              <a:schemeClr val="tx1"/>
            </a:solidFill>
            <a:round/>
            <a:headEnd/>
            <a:tailEnd/>
          </a:ln>
        </p:spPr>
        <p:txBody>
          <a:bodyPr/>
          <a:lstStyle/>
          <a:p>
            <a:endParaRPr lang="en-US"/>
          </a:p>
        </p:txBody>
      </p:sp>
      <p:sp>
        <p:nvSpPr>
          <p:cNvPr id="79882" name="Freeform 11"/>
          <p:cNvSpPr>
            <a:spLocks/>
          </p:cNvSpPr>
          <p:nvPr/>
        </p:nvSpPr>
        <p:spPr bwMode="auto">
          <a:xfrm>
            <a:off x="2101850" y="4643438"/>
            <a:ext cx="520700" cy="446087"/>
          </a:xfrm>
          <a:custGeom>
            <a:avLst/>
            <a:gdLst>
              <a:gd name="T0" fmla="*/ 2147483647 w 328"/>
              <a:gd name="T1" fmla="*/ 2147483647 h 278"/>
              <a:gd name="T2" fmla="*/ 0 w 328"/>
              <a:gd name="T3" fmla="*/ 2147483647 h 278"/>
              <a:gd name="T4" fmla="*/ 2147483647 w 328"/>
              <a:gd name="T5" fmla="*/ 2147483647 h 278"/>
              <a:gd name="T6" fmla="*/ 2147483647 w 328"/>
              <a:gd name="T7" fmla="*/ 2147483647 h 278"/>
              <a:gd name="T8" fmla="*/ 2147483647 w 328"/>
              <a:gd name="T9" fmla="*/ 2147483647 h 278"/>
              <a:gd name="T10" fmla="*/ 2147483647 w 328"/>
              <a:gd name="T11" fmla="*/ 2147483647 h 278"/>
              <a:gd name="T12" fmla="*/ 2147483647 w 328"/>
              <a:gd name="T13" fmla="*/ 2147483647 h 278"/>
              <a:gd name="T14" fmla="*/ 2147483647 w 328"/>
              <a:gd name="T15" fmla="*/ 2147483647 h 278"/>
              <a:gd name="T16" fmla="*/ 2147483647 w 328"/>
              <a:gd name="T17" fmla="*/ 2147483647 h 278"/>
              <a:gd name="T18" fmla="*/ 2147483647 w 328"/>
              <a:gd name="T19" fmla="*/ 2147483647 h 278"/>
              <a:gd name="T20" fmla="*/ 2147483647 w 328"/>
              <a:gd name="T21" fmla="*/ 2147483647 h 278"/>
              <a:gd name="T22" fmla="*/ 2147483647 w 328"/>
              <a:gd name="T23" fmla="*/ 2147483647 h 278"/>
              <a:gd name="T24" fmla="*/ 2147483647 w 328"/>
              <a:gd name="T25" fmla="*/ 2147483647 h 278"/>
              <a:gd name="T26" fmla="*/ 2147483647 w 328"/>
              <a:gd name="T27" fmla="*/ 2147483647 h 278"/>
              <a:gd name="T28" fmla="*/ 2147483647 w 328"/>
              <a:gd name="T29" fmla="*/ 2147483647 h 278"/>
              <a:gd name="T30" fmla="*/ 2147483647 w 328"/>
              <a:gd name="T31" fmla="*/ 2147483647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278"/>
              <a:gd name="T50" fmla="*/ 328 w 328"/>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278">
                <a:moveTo>
                  <a:pt x="16" y="218"/>
                </a:moveTo>
                <a:cubicBezTo>
                  <a:pt x="10" y="201"/>
                  <a:pt x="4" y="192"/>
                  <a:pt x="0" y="174"/>
                </a:cubicBezTo>
                <a:cubicBezTo>
                  <a:pt x="5" y="125"/>
                  <a:pt x="5" y="136"/>
                  <a:pt x="44" y="126"/>
                </a:cubicBezTo>
                <a:cubicBezTo>
                  <a:pt x="48" y="122"/>
                  <a:pt x="55" y="119"/>
                  <a:pt x="56" y="114"/>
                </a:cubicBezTo>
                <a:cubicBezTo>
                  <a:pt x="61" y="93"/>
                  <a:pt x="43" y="55"/>
                  <a:pt x="64" y="50"/>
                </a:cubicBezTo>
                <a:cubicBezTo>
                  <a:pt x="80" y="46"/>
                  <a:pt x="96" y="42"/>
                  <a:pt x="112" y="38"/>
                </a:cubicBezTo>
                <a:cubicBezTo>
                  <a:pt x="117" y="37"/>
                  <a:pt x="128" y="34"/>
                  <a:pt x="128" y="34"/>
                </a:cubicBezTo>
                <a:cubicBezTo>
                  <a:pt x="142" y="24"/>
                  <a:pt x="160" y="7"/>
                  <a:pt x="176" y="2"/>
                </a:cubicBezTo>
                <a:cubicBezTo>
                  <a:pt x="185" y="3"/>
                  <a:pt x="197" y="0"/>
                  <a:pt x="204" y="6"/>
                </a:cubicBezTo>
                <a:cubicBezTo>
                  <a:pt x="229" y="26"/>
                  <a:pt x="196" y="32"/>
                  <a:pt x="224" y="34"/>
                </a:cubicBezTo>
                <a:cubicBezTo>
                  <a:pt x="251" y="36"/>
                  <a:pt x="277" y="37"/>
                  <a:pt x="304" y="38"/>
                </a:cubicBezTo>
                <a:cubicBezTo>
                  <a:pt x="322" y="66"/>
                  <a:pt x="317" y="53"/>
                  <a:pt x="324" y="74"/>
                </a:cubicBezTo>
                <a:cubicBezTo>
                  <a:pt x="318" y="98"/>
                  <a:pt x="322" y="85"/>
                  <a:pt x="312" y="114"/>
                </a:cubicBezTo>
                <a:cubicBezTo>
                  <a:pt x="309" y="122"/>
                  <a:pt x="304" y="138"/>
                  <a:pt x="304" y="138"/>
                </a:cubicBezTo>
                <a:cubicBezTo>
                  <a:pt x="309" y="162"/>
                  <a:pt x="316" y="159"/>
                  <a:pt x="328" y="178"/>
                </a:cubicBezTo>
                <a:cubicBezTo>
                  <a:pt x="325" y="212"/>
                  <a:pt x="322" y="252"/>
                  <a:pt x="296" y="278"/>
                </a:cubicBezTo>
              </a:path>
            </a:pathLst>
          </a:custGeom>
          <a:noFill/>
          <a:ln w="76200">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3" name="Freeform 12"/>
          <p:cNvSpPr>
            <a:spLocks/>
          </p:cNvSpPr>
          <p:nvPr/>
        </p:nvSpPr>
        <p:spPr bwMode="auto">
          <a:xfrm>
            <a:off x="2154238" y="5314950"/>
            <a:ext cx="546100" cy="409575"/>
          </a:xfrm>
          <a:custGeom>
            <a:avLst/>
            <a:gdLst>
              <a:gd name="T0" fmla="*/ 2147483647 w 344"/>
              <a:gd name="T1" fmla="*/ 2147483647 h 256"/>
              <a:gd name="T2" fmla="*/ 2147483647 w 344"/>
              <a:gd name="T3" fmla="*/ 2147483647 h 256"/>
              <a:gd name="T4" fmla="*/ 2147483647 w 344"/>
              <a:gd name="T5" fmla="*/ 2147483647 h 256"/>
              <a:gd name="T6" fmla="*/ 2147483647 w 344"/>
              <a:gd name="T7" fmla="*/ 2147483647 h 256"/>
              <a:gd name="T8" fmla="*/ 2147483647 w 344"/>
              <a:gd name="T9" fmla="*/ 2147483647 h 256"/>
              <a:gd name="T10" fmla="*/ 2147483647 w 344"/>
              <a:gd name="T11" fmla="*/ 2147483647 h 256"/>
              <a:gd name="T12" fmla="*/ 2147483647 w 344"/>
              <a:gd name="T13" fmla="*/ 2147483647 h 256"/>
              <a:gd name="T14" fmla="*/ 2147483647 w 344"/>
              <a:gd name="T15" fmla="*/ 2147483647 h 256"/>
              <a:gd name="T16" fmla="*/ 2147483647 w 344"/>
              <a:gd name="T17" fmla="*/ 2147483647 h 256"/>
              <a:gd name="T18" fmla="*/ 2147483647 w 344"/>
              <a:gd name="T19" fmla="*/ 2147483647 h 256"/>
              <a:gd name="T20" fmla="*/ 2147483647 w 344"/>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256"/>
              <a:gd name="T35" fmla="*/ 344 w 344"/>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256">
                <a:moveTo>
                  <a:pt x="7" y="32"/>
                </a:moveTo>
                <a:cubicBezTo>
                  <a:pt x="8" y="37"/>
                  <a:pt x="10" y="43"/>
                  <a:pt x="11" y="48"/>
                </a:cubicBezTo>
                <a:cubicBezTo>
                  <a:pt x="19" y="125"/>
                  <a:pt x="0" y="113"/>
                  <a:pt x="67" y="120"/>
                </a:cubicBezTo>
                <a:cubicBezTo>
                  <a:pt x="68" y="144"/>
                  <a:pt x="63" y="169"/>
                  <a:pt x="71" y="192"/>
                </a:cubicBezTo>
                <a:cubicBezTo>
                  <a:pt x="75" y="204"/>
                  <a:pt x="107" y="204"/>
                  <a:pt x="107" y="204"/>
                </a:cubicBezTo>
                <a:cubicBezTo>
                  <a:pt x="120" y="223"/>
                  <a:pt x="115" y="243"/>
                  <a:pt x="135" y="256"/>
                </a:cubicBezTo>
                <a:cubicBezTo>
                  <a:pt x="197" y="247"/>
                  <a:pt x="213" y="236"/>
                  <a:pt x="283" y="232"/>
                </a:cubicBezTo>
                <a:cubicBezTo>
                  <a:pt x="290" y="203"/>
                  <a:pt x="292" y="185"/>
                  <a:pt x="319" y="172"/>
                </a:cubicBezTo>
                <a:cubicBezTo>
                  <a:pt x="344" y="135"/>
                  <a:pt x="318" y="126"/>
                  <a:pt x="307" y="92"/>
                </a:cubicBezTo>
                <a:cubicBezTo>
                  <a:pt x="313" y="72"/>
                  <a:pt x="316" y="57"/>
                  <a:pt x="327" y="40"/>
                </a:cubicBezTo>
                <a:cubicBezTo>
                  <a:pt x="333" y="18"/>
                  <a:pt x="334" y="0"/>
                  <a:pt x="307" y="0"/>
                </a:cubicBezTo>
              </a:path>
            </a:pathLst>
          </a:custGeom>
          <a:noFill/>
          <a:ln w="76200">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4" name="Text Box 13"/>
          <p:cNvSpPr txBox="1">
            <a:spLocks noChangeArrowheads="1"/>
          </p:cNvSpPr>
          <p:nvPr/>
        </p:nvSpPr>
        <p:spPr bwMode="auto">
          <a:xfrm>
            <a:off x="228600" y="4572000"/>
            <a:ext cx="17526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PREVIDENT –</a:t>
            </a:r>
          </a:p>
          <a:p>
            <a:pPr eaLnBrk="1" hangingPunct="1">
              <a:spcBef>
                <a:spcPct val="50000"/>
              </a:spcBef>
            </a:pPr>
            <a:r>
              <a:rPr lang="en-US" sz="1500"/>
              <a:t>1.1% NaF, 0.5% free F, 5000 ppm, 10-25 mg F/ dose.</a:t>
            </a:r>
          </a:p>
        </p:txBody>
      </p:sp>
      <p:sp>
        <p:nvSpPr>
          <p:cNvPr id="79885" name="Text Box 14"/>
          <p:cNvSpPr txBox="1">
            <a:spLocks noChangeArrowheads="1"/>
          </p:cNvSpPr>
          <p:nvPr/>
        </p:nvSpPr>
        <p:spPr bwMode="auto">
          <a:xfrm>
            <a:off x="6172200" y="914400"/>
            <a:ext cx="23622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600"/>
              <a:t>Indications:</a:t>
            </a:r>
          </a:p>
          <a:p>
            <a:pPr eaLnBrk="1" hangingPunct="1">
              <a:spcBef>
                <a:spcPct val="50000"/>
              </a:spcBef>
              <a:buFontTx/>
              <a:buAutoNum type="arabicPeriod"/>
            </a:pPr>
            <a:r>
              <a:rPr lang="en-US" sz="1600"/>
              <a:t>Severe caries</a:t>
            </a:r>
          </a:p>
          <a:p>
            <a:pPr eaLnBrk="1" hangingPunct="1">
              <a:spcBef>
                <a:spcPct val="50000"/>
              </a:spcBef>
              <a:buFontTx/>
              <a:buAutoNum type="arabicPeriod"/>
            </a:pPr>
            <a:r>
              <a:rPr lang="en-US" sz="1600"/>
              <a:t>Root caries</a:t>
            </a:r>
          </a:p>
          <a:p>
            <a:pPr eaLnBrk="1" hangingPunct="1">
              <a:spcBef>
                <a:spcPct val="50000"/>
              </a:spcBef>
              <a:buFontTx/>
              <a:buAutoNum type="arabicPeriod"/>
            </a:pPr>
            <a:r>
              <a:rPr lang="en-US" sz="1600"/>
              <a:t>Prevention programs</a:t>
            </a:r>
          </a:p>
        </p:txBody>
      </p:sp>
      <p:sp>
        <p:nvSpPr>
          <p:cNvPr id="79886" name="Oval 55"/>
          <p:cNvSpPr>
            <a:spLocks noChangeArrowheads="1"/>
          </p:cNvSpPr>
          <p:nvPr/>
        </p:nvSpPr>
        <p:spPr bwMode="auto">
          <a:xfrm>
            <a:off x="3913188" y="5965825"/>
            <a:ext cx="1524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887" name="Oval 84"/>
          <p:cNvSpPr>
            <a:spLocks noChangeArrowheads="1"/>
          </p:cNvSpPr>
          <p:nvPr/>
        </p:nvSpPr>
        <p:spPr bwMode="auto">
          <a:xfrm>
            <a:off x="4457700" y="6016625"/>
            <a:ext cx="1524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888" name="Oval 85"/>
          <p:cNvSpPr>
            <a:spLocks noChangeArrowheads="1"/>
          </p:cNvSpPr>
          <p:nvPr/>
        </p:nvSpPr>
        <p:spPr bwMode="auto">
          <a:xfrm>
            <a:off x="4762500" y="6016625"/>
            <a:ext cx="1524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889" name="Rectangle 96"/>
          <p:cNvSpPr>
            <a:spLocks noChangeArrowheads="1"/>
          </p:cNvSpPr>
          <p:nvPr/>
        </p:nvSpPr>
        <p:spPr bwMode="auto">
          <a:xfrm>
            <a:off x="5022850" y="2946400"/>
            <a:ext cx="228600" cy="3048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79890" name="Rectangle 97"/>
          <p:cNvSpPr>
            <a:spLocks noChangeArrowheads="1"/>
          </p:cNvSpPr>
          <p:nvPr/>
        </p:nvSpPr>
        <p:spPr bwMode="auto">
          <a:xfrm>
            <a:off x="4565650" y="2946400"/>
            <a:ext cx="228600" cy="3048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79891" name="Rectangle 98"/>
          <p:cNvSpPr>
            <a:spLocks noChangeArrowheads="1"/>
          </p:cNvSpPr>
          <p:nvPr/>
        </p:nvSpPr>
        <p:spPr bwMode="auto">
          <a:xfrm>
            <a:off x="5480050" y="2946400"/>
            <a:ext cx="228600" cy="3048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79892" name="Rectangle 99"/>
          <p:cNvSpPr>
            <a:spLocks noChangeArrowheads="1"/>
          </p:cNvSpPr>
          <p:nvPr/>
        </p:nvSpPr>
        <p:spPr bwMode="auto">
          <a:xfrm>
            <a:off x="4184650" y="2946400"/>
            <a:ext cx="211138" cy="3048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79893" name="Freeform 100"/>
          <p:cNvSpPr>
            <a:spLocks/>
          </p:cNvSpPr>
          <p:nvPr/>
        </p:nvSpPr>
        <p:spPr bwMode="auto">
          <a:xfrm>
            <a:off x="4108450" y="2489200"/>
            <a:ext cx="381000" cy="495300"/>
          </a:xfrm>
          <a:custGeom>
            <a:avLst/>
            <a:gdLst>
              <a:gd name="T0" fmla="*/ 2147483647 w 309"/>
              <a:gd name="T1" fmla="*/ 2147483647 h 615"/>
              <a:gd name="T2" fmla="*/ 2147483647 w 309"/>
              <a:gd name="T3" fmla="*/ 2147483647 h 615"/>
              <a:gd name="T4" fmla="*/ 2147483647 w 309"/>
              <a:gd name="T5" fmla="*/ 2147483647 h 615"/>
              <a:gd name="T6" fmla="*/ 2147483647 w 309"/>
              <a:gd name="T7" fmla="*/ 2147483647 h 615"/>
              <a:gd name="T8" fmla="*/ 2147483647 w 309"/>
              <a:gd name="T9" fmla="*/ 2147483647 h 615"/>
              <a:gd name="T10" fmla="*/ 0 w 309"/>
              <a:gd name="T11" fmla="*/ 2147483647 h 615"/>
              <a:gd name="T12" fmla="*/ 2147483647 w 309"/>
              <a:gd name="T13" fmla="*/ 2147483647 h 615"/>
              <a:gd name="T14" fmla="*/ 2147483647 w 309"/>
              <a:gd name="T15" fmla="*/ 2147483647 h 615"/>
              <a:gd name="T16" fmla="*/ 2147483647 w 309"/>
              <a:gd name="T17" fmla="*/ 2147483647 h 615"/>
              <a:gd name="T18" fmla="*/ 2147483647 w 309"/>
              <a:gd name="T19" fmla="*/ 0 h 615"/>
              <a:gd name="T20" fmla="*/ 2147483647 w 309"/>
              <a:gd name="T21" fmla="*/ 2147483647 h 615"/>
              <a:gd name="T22" fmla="*/ 2147483647 w 309"/>
              <a:gd name="T23" fmla="*/ 2147483647 h 615"/>
              <a:gd name="T24" fmla="*/ 2147483647 w 309"/>
              <a:gd name="T25" fmla="*/ 2147483647 h 615"/>
              <a:gd name="T26" fmla="*/ 2147483647 w 309"/>
              <a:gd name="T27" fmla="*/ 2147483647 h 615"/>
              <a:gd name="T28" fmla="*/ 2147483647 w 309"/>
              <a:gd name="T29" fmla="*/ 2147483647 h 615"/>
              <a:gd name="T30" fmla="*/ 2147483647 w 309"/>
              <a:gd name="T31" fmla="*/ 2147483647 h 615"/>
              <a:gd name="T32" fmla="*/ 2147483647 w 309"/>
              <a:gd name="T33" fmla="*/ 2147483647 h 615"/>
              <a:gd name="T34" fmla="*/ 2147483647 w 309"/>
              <a:gd name="T35" fmla="*/ 2147483647 h 615"/>
              <a:gd name="T36" fmla="*/ 2147483647 w 309"/>
              <a:gd name="T37" fmla="*/ 2147483647 h 615"/>
              <a:gd name="T38" fmla="*/ 2147483647 w 309"/>
              <a:gd name="T39" fmla="*/ 2147483647 h 615"/>
              <a:gd name="T40" fmla="*/ 2147483647 w 309"/>
              <a:gd name="T41" fmla="*/ 2147483647 h 615"/>
              <a:gd name="T42" fmla="*/ 2147483647 w 309"/>
              <a:gd name="T43" fmla="*/ 2147483647 h 6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615"/>
              <a:gd name="T68" fmla="*/ 309 w 309"/>
              <a:gd name="T69" fmla="*/ 615 h 6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615">
                <a:moveTo>
                  <a:pt x="63" y="597"/>
                </a:moveTo>
                <a:cubicBezTo>
                  <a:pt x="48" y="592"/>
                  <a:pt x="49" y="578"/>
                  <a:pt x="45" y="564"/>
                </a:cubicBezTo>
                <a:cubicBezTo>
                  <a:pt x="38" y="542"/>
                  <a:pt x="29" y="520"/>
                  <a:pt x="24" y="498"/>
                </a:cubicBezTo>
                <a:cubicBezTo>
                  <a:pt x="19" y="477"/>
                  <a:pt x="23" y="485"/>
                  <a:pt x="18" y="468"/>
                </a:cubicBezTo>
                <a:cubicBezTo>
                  <a:pt x="16" y="462"/>
                  <a:pt x="12" y="450"/>
                  <a:pt x="12" y="450"/>
                </a:cubicBezTo>
                <a:cubicBezTo>
                  <a:pt x="9" y="429"/>
                  <a:pt x="3" y="411"/>
                  <a:pt x="0" y="390"/>
                </a:cubicBezTo>
                <a:cubicBezTo>
                  <a:pt x="2" y="315"/>
                  <a:pt x="4" y="254"/>
                  <a:pt x="9" y="183"/>
                </a:cubicBezTo>
                <a:cubicBezTo>
                  <a:pt x="11" y="135"/>
                  <a:pt x="7" y="81"/>
                  <a:pt x="21" y="33"/>
                </a:cubicBezTo>
                <a:cubicBezTo>
                  <a:pt x="26" y="15"/>
                  <a:pt x="34" y="11"/>
                  <a:pt x="51" y="6"/>
                </a:cubicBezTo>
                <a:cubicBezTo>
                  <a:pt x="57" y="4"/>
                  <a:pt x="69" y="0"/>
                  <a:pt x="69" y="0"/>
                </a:cubicBezTo>
                <a:cubicBezTo>
                  <a:pt x="141" y="2"/>
                  <a:pt x="160" y="7"/>
                  <a:pt x="216" y="12"/>
                </a:cubicBezTo>
                <a:cubicBezTo>
                  <a:pt x="241" y="14"/>
                  <a:pt x="291" y="18"/>
                  <a:pt x="291" y="18"/>
                </a:cubicBezTo>
                <a:cubicBezTo>
                  <a:pt x="304" y="27"/>
                  <a:pt x="298" y="20"/>
                  <a:pt x="303" y="36"/>
                </a:cubicBezTo>
                <a:cubicBezTo>
                  <a:pt x="305" y="42"/>
                  <a:pt x="309" y="54"/>
                  <a:pt x="309" y="54"/>
                </a:cubicBezTo>
                <a:cubicBezTo>
                  <a:pt x="305" y="180"/>
                  <a:pt x="293" y="307"/>
                  <a:pt x="276" y="432"/>
                </a:cubicBezTo>
                <a:cubicBezTo>
                  <a:pt x="270" y="477"/>
                  <a:pt x="260" y="518"/>
                  <a:pt x="246" y="561"/>
                </a:cubicBezTo>
                <a:cubicBezTo>
                  <a:pt x="242" y="572"/>
                  <a:pt x="245" y="584"/>
                  <a:pt x="240" y="594"/>
                </a:cubicBezTo>
                <a:cubicBezTo>
                  <a:pt x="231" y="612"/>
                  <a:pt x="179" y="613"/>
                  <a:pt x="162" y="615"/>
                </a:cubicBezTo>
                <a:cubicBezTo>
                  <a:pt x="146" y="614"/>
                  <a:pt x="130" y="614"/>
                  <a:pt x="114" y="612"/>
                </a:cubicBezTo>
                <a:cubicBezTo>
                  <a:pt x="104" y="611"/>
                  <a:pt x="94" y="608"/>
                  <a:pt x="84" y="606"/>
                </a:cubicBezTo>
                <a:cubicBezTo>
                  <a:pt x="79" y="605"/>
                  <a:pt x="69" y="603"/>
                  <a:pt x="69" y="603"/>
                </a:cubicBezTo>
                <a:cubicBezTo>
                  <a:pt x="59" y="596"/>
                  <a:pt x="56" y="597"/>
                  <a:pt x="63" y="597"/>
                </a:cubicBezTo>
                <a:close/>
              </a:path>
            </a:pathLst>
          </a:custGeom>
          <a:solidFill>
            <a:schemeClr val="bg1"/>
          </a:solidFill>
          <a:ln w="9525">
            <a:solidFill>
              <a:schemeClr val="tx1"/>
            </a:solidFill>
            <a:round/>
            <a:headEnd/>
            <a:tailEnd/>
          </a:ln>
        </p:spPr>
        <p:txBody>
          <a:bodyPr/>
          <a:lstStyle/>
          <a:p>
            <a:endParaRPr lang="en-US"/>
          </a:p>
        </p:txBody>
      </p:sp>
      <p:sp>
        <p:nvSpPr>
          <p:cNvPr id="79894" name="Freeform 101"/>
          <p:cNvSpPr>
            <a:spLocks/>
          </p:cNvSpPr>
          <p:nvPr/>
        </p:nvSpPr>
        <p:spPr bwMode="auto">
          <a:xfrm>
            <a:off x="4503738" y="2489200"/>
            <a:ext cx="366712" cy="481013"/>
          </a:xfrm>
          <a:custGeom>
            <a:avLst/>
            <a:gdLst>
              <a:gd name="T0" fmla="*/ 2147483647 w 280"/>
              <a:gd name="T1" fmla="*/ 2147483647 h 579"/>
              <a:gd name="T2" fmla="*/ 2147483647 w 280"/>
              <a:gd name="T3" fmla="*/ 2147483647 h 579"/>
              <a:gd name="T4" fmla="*/ 2147483647 w 280"/>
              <a:gd name="T5" fmla="*/ 2147483647 h 579"/>
              <a:gd name="T6" fmla="*/ 0 w 280"/>
              <a:gd name="T7" fmla="*/ 2147483647 h 579"/>
              <a:gd name="T8" fmla="*/ 2147483647 w 280"/>
              <a:gd name="T9" fmla="*/ 2147483647 h 579"/>
              <a:gd name="T10" fmla="*/ 2147483647 w 280"/>
              <a:gd name="T11" fmla="*/ 2147483647 h 579"/>
              <a:gd name="T12" fmla="*/ 2147483647 w 280"/>
              <a:gd name="T13" fmla="*/ 0 h 579"/>
              <a:gd name="T14" fmla="*/ 2147483647 w 280"/>
              <a:gd name="T15" fmla="*/ 2147483647 h 579"/>
              <a:gd name="T16" fmla="*/ 2147483647 w 280"/>
              <a:gd name="T17" fmla="*/ 2147483647 h 579"/>
              <a:gd name="T18" fmla="*/ 2147483647 w 280"/>
              <a:gd name="T19" fmla="*/ 2147483647 h 579"/>
              <a:gd name="T20" fmla="*/ 2147483647 w 280"/>
              <a:gd name="T21" fmla="*/ 2147483647 h 579"/>
              <a:gd name="T22" fmla="*/ 2147483647 w 280"/>
              <a:gd name="T23" fmla="*/ 2147483647 h 579"/>
              <a:gd name="T24" fmla="*/ 2147483647 w 280"/>
              <a:gd name="T25" fmla="*/ 2147483647 h 579"/>
              <a:gd name="T26" fmla="*/ 2147483647 w 280"/>
              <a:gd name="T27" fmla="*/ 2147483647 h 579"/>
              <a:gd name="T28" fmla="*/ 2147483647 w 280"/>
              <a:gd name="T29" fmla="*/ 2147483647 h 5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
              <a:gd name="T46" fmla="*/ 0 h 579"/>
              <a:gd name="T47" fmla="*/ 280 w 280"/>
              <a:gd name="T48" fmla="*/ 579 h 5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 h="579">
                <a:moveTo>
                  <a:pt x="39" y="573"/>
                </a:moveTo>
                <a:cubicBezTo>
                  <a:pt x="36" y="550"/>
                  <a:pt x="30" y="532"/>
                  <a:pt x="24" y="510"/>
                </a:cubicBezTo>
                <a:cubicBezTo>
                  <a:pt x="22" y="502"/>
                  <a:pt x="18" y="486"/>
                  <a:pt x="18" y="486"/>
                </a:cubicBezTo>
                <a:cubicBezTo>
                  <a:pt x="15" y="405"/>
                  <a:pt x="6" y="326"/>
                  <a:pt x="0" y="246"/>
                </a:cubicBezTo>
                <a:cubicBezTo>
                  <a:pt x="1" y="213"/>
                  <a:pt x="1" y="180"/>
                  <a:pt x="3" y="147"/>
                </a:cubicBezTo>
                <a:cubicBezTo>
                  <a:pt x="5" y="122"/>
                  <a:pt x="13" y="97"/>
                  <a:pt x="15" y="72"/>
                </a:cubicBezTo>
                <a:cubicBezTo>
                  <a:pt x="18" y="41"/>
                  <a:pt x="15" y="11"/>
                  <a:pt x="48" y="0"/>
                </a:cubicBezTo>
                <a:cubicBezTo>
                  <a:pt x="111" y="1"/>
                  <a:pt x="174" y="0"/>
                  <a:pt x="237" y="3"/>
                </a:cubicBezTo>
                <a:cubicBezTo>
                  <a:pt x="258" y="4"/>
                  <a:pt x="265" y="49"/>
                  <a:pt x="267" y="63"/>
                </a:cubicBezTo>
                <a:cubicBezTo>
                  <a:pt x="269" y="77"/>
                  <a:pt x="273" y="105"/>
                  <a:pt x="273" y="105"/>
                </a:cubicBezTo>
                <a:cubicBezTo>
                  <a:pt x="272" y="219"/>
                  <a:pt x="280" y="345"/>
                  <a:pt x="261" y="462"/>
                </a:cubicBezTo>
                <a:cubicBezTo>
                  <a:pt x="256" y="491"/>
                  <a:pt x="257" y="541"/>
                  <a:pt x="234" y="564"/>
                </a:cubicBezTo>
                <a:cubicBezTo>
                  <a:pt x="222" y="576"/>
                  <a:pt x="186" y="579"/>
                  <a:pt x="186" y="579"/>
                </a:cubicBezTo>
                <a:cubicBezTo>
                  <a:pt x="155" y="578"/>
                  <a:pt x="124" y="578"/>
                  <a:pt x="93" y="576"/>
                </a:cubicBezTo>
                <a:cubicBezTo>
                  <a:pt x="79" y="575"/>
                  <a:pt x="30" y="547"/>
                  <a:pt x="39" y="573"/>
                </a:cubicBezTo>
                <a:close/>
              </a:path>
            </a:pathLst>
          </a:custGeom>
          <a:solidFill>
            <a:schemeClr val="bg1"/>
          </a:solidFill>
          <a:ln w="9525">
            <a:solidFill>
              <a:schemeClr val="tx1"/>
            </a:solidFill>
            <a:round/>
            <a:headEnd/>
            <a:tailEnd/>
          </a:ln>
        </p:spPr>
        <p:txBody>
          <a:bodyPr/>
          <a:lstStyle/>
          <a:p>
            <a:endParaRPr lang="en-US"/>
          </a:p>
        </p:txBody>
      </p:sp>
      <p:sp>
        <p:nvSpPr>
          <p:cNvPr id="79895" name="Freeform 102"/>
          <p:cNvSpPr>
            <a:spLocks/>
          </p:cNvSpPr>
          <p:nvPr/>
        </p:nvSpPr>
        <p:spPr bwMode="auto">
          <a:xfrm>
            <a:off x="4926013" y="2489200"/>
            <a:ext cx="401637" cy="495300"/>
          </a:xfrm>
          <a:custGeom>
            <a:avLst/>
            <a:gdLst>
              <a:gd name="T0" fmla="*/ 2147483647 w 304"/>
              <a:gd name="T1" fmla="*/ 2147483647 h 567"/>
              <a:gd name="T2" fmla="*/ 2147483647 w 304"/>
              <a:gd name="T3" fmla="*/ 2147483647 h 567"/>
              <a:gd name="T4" fmla="*/ 2147483647 w 304"/>
              <a:gd name="T5" fmla="*/ 2147483647 h 567"/>
              <a:gd name="T6" fmla="*/ 2147483647 w 304"/>
              <a:gd name="T7" fmla="*/ 2147483647 h 567"/>
              <a:gd name="T8" fmla="*/ 2147483647 w 304"/>
              <a:gd name="T9" fmla="*/ 0 h 567"/>
              <a:gd name="T10" fmla="*/ 2147483647 w 304"/>
              <a:gd name="T11" fmla="*/ 2147483647 h 567"/>
              <a:gd name="T12" fmla="*/ 2147483647 w 304"/>
              <a:gd name="T13" fmla="*/ 2147483647 h 567"/>
              <a:gd name="T14" fmla="*/ 2147483647 w 304"/>
              <a:gd name="T15" fmla="*/ 2147483647 h 567"/>
              <a:gd name="T16" fmla="*/ 2147483647 w 304"/>
              <a:gd name="T17" fmla="*/ 2147483647 h 567"/>
              <a:gd name="T18" fmla="*/ 2147483647 w 304"/>
              <a:gd name="T19" fmla="*/ 2147483647 h 567"/>
              <a:gd name="T20" fmla="*/ 2147483647 w 304"/>
              <a:gd name="T21" fmla="*/ 2147483647 h 567"/>
              <a:gd name="T22" fmla="*/ 2147483647 w 304"/>
              <a:gd name="T23" fmla="*/ 2147483647 h 567"/>
              <a:gd name="T24" fmla="*/ 2147483647 w 304"/>
              <a:gd name="T25" fmla="*/ 2147483647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567"/>
              <a:gd name="T41" fmla="*/ 304 w 304"/>
              <a:gd name="T42" fmla="*/ 567 h 5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567">
                <a:moveTo>
                  <a:pt x="64" y="552"/>
                </a:moveTo>
                <a:cubicBezTo>
                  <a:pt x="53" y="545"/>
                  <a:pt x="47" y="532"/>
                  <a:pt x="43" y="519"/>
                </a:cubicBezTo>
                <a:cubicBezTo>
                  <a:pt x="33" y="427"/>
                  <a:pt x="16" y="338"/>
                  <a:pt x="10" y="246"/>
                </a:cubicBezTo>
                <a:cubicBezTo>
                  <a:pt x="12" y="119"/>
                  <a:pt x="0" y="102"/>
                  <a:pt x="28" y="18"/>
                </a:cubicBezTo>
                <a:cubicBezTo>
                  <a:pt x="32" y="6"/>
                  <a:pt x="76" y="2"/>
                  <a:pt x="85" y="0"/>
                </a:cubicBezTo>
                <a:cubicBezTo>
                  <a:pt x="143" y="2"/>
                  <a:pt x="201" y="2"/>
                  <a:pt x="259" y="6"/>
                </a:cubicBezTo>
                <a:cubicBezTo>
                  <a:pt x="295" y="8"/>
                  <a:pt x="302" y="99"/>
                  <a:pt x="304" y="120"/>
                </a:cubicBezTo>
                <a:cubicBezTo>
                  <a:pt x="303" y="162"/>
                  <a:pt x="303" y="204"/>
                  <a:pt x="301" y="246"/>
                </a:cubicBezTo>
                <a:cubicBezTo>
                  <a:pt x="298" y="317"/>
                  <a:pt x="273" y="389"/>
                  <a:pt x="262" y="459"/>
                </a:cubicBezTo>
                <a:cubicBezTo>
                  <a:pt x="258" y="488"/>
                  <a:pt x="251" y="531"/>
                  <a:pt x="238" y="558"/>
                </a:cubicBezTo>
                <a:cubicBezTo>
                  <a:pt x="235" y="565"/>
                  <a:pt x="219" y="566"/>
                  <a:pt x="214" y="567"/>
                </a:cubicBezTo>
                <a:cubicBezTo>
                  <a:pt x="160" y="565"/>
                  <a:pt x="143" y="565"/>
                  <a:pt x="100" y="558"/>
                </a:cubicBezTo>
                <a:cubicBezTo>
                  <a:pt x="96" y="557"/>
                  <a:pt x="39" y="552"/>
                  <a:pt x="64" y="552"/>
                </a:cubicBezTo>
                <a:close/>
              </a:path>
            </a:pathLst>
          </a:custGeom>
          <a:solidFill>
            <a:schemeClr val="bg1"/>
          </a:solidFill>
          <a:ln w="9525">
            <a:solidFill>
              <a:schemeClr val="tx1"/>
            </a:solidFill>
            <a:round/>
            <a:headEnd/>
            <a:tailEnd/>
          </a:ln>
        </p:spPr>
        <p:txBody>
          <a:bodyPr/>
          <a:lstStyle/>
          <a:p>
            <a:endParaRPr lang="en-US"/>
          </a:p>
        </p:txBody>
      </p:sp>
      <p:sp>
        <p:nvSpPr>
          <p:cNvPr id="79896" name="Freeform 103"/>
          <p:cNvSpPr>
            <a:spLocks/>
          </p:cNvSpPr>
          <p:nvPr/>
        </p:nvSpPr>
        <p:spPr bwMode="auto">
          <a:xfrm>
            <a:off x="5327650" y="2489200"/>
            <a:ext cx="463550" cy="495300"/>
          </a:xfrm>
          <a:custGeom>
            <a:avLst/>
            <a:gdLst>
              <a:gd name="T0" fmla="*/ 2147483647 w 382"/>
              <a:gd name="T1" fmla="*/ 2147483647 h 588"/>
              <a:gd name="T2" fmla="*/ 2147483647 w 382"/>
              <a:gd name="T3" fmla="*/ 2147483647 h 588"/>
              <a:gd name="T4" fmla="*/ 2147483647 w 382"/>
              <a:gd name="T5" fmla="*/ 0 h 588"/>
              <a:gd name="T6" fmla="*/ 2147483647 w 382"/>
              <a:gd name="T7" fmla="*/ 2147483647 h 588"/>
              <a:gd name="T8" fmla="*/ 2147483647 w 382"/>
              <a:gd name="T9" fmla="*/ 2147483647 h 588"/>
              <a:gd name="T10" fmla="*/ 2147483647 w 382"/>
              <a:gd name="T11" fmla="*/ 2147483647 h 588"/>
              <a:gd name="T12" fmla="*/ 2147483647 w 382"/>
              <a:gd name="T13" fmla="*/ 2147483647 h 588"/>
              <a:gd name="T14" fmla="*/ 2147483647 w 382"/>
              <a:gd name="T15" fmla="*/ 2147483647 h 588"/>
              <a:gd name="T16" fmla="*/ 2147483647 w 382"/>
              <a:gd name="T17" fmla="*/ 2147483647 h 588"/>
              <a:gd name="T18" fmla="*/ 2147483647 w 382"/>
              <a:gd name="T19" fmla="*/ 2147483647 h 588"/>
              <a:gd name="T20" fmla="*/ 2147483647 w 382"/>
              <a:gd name="T21" fmla="*/ 2147483647 h 588"/>
              <a:gd name="T22" fmla="*/ 2147483647 w 382"/>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2"/>
              <a:gd name="T37" fmla="*/ 0 h 588"/>
              <a:gd name="T38" fmla="*/ 382 w 382"/>
              <a:gd name="T39" fmla="*/ 588 h 5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2" h="588">
                <a:moveTo>
                  <a:pt x="109" y="573"/>
                </a:moveTo>
                <a:cubicBezTo>
                  <a:pt x="107" y="515"/>
                  <a:pt x="102" y="467"/>
                  <a:pt x="97" y="411"/>
                </a:cubicBezTo>
                <a:cubicBezTo>
                  <a:pt x="98" y="232"/>
                  <a:pt x="0" y="12"/>
                  <a:pt x="193" y="0"/>
                </a:cubicBezTo>
                <a:cubicBezTo>
                  <a:pt x="244" y="2"/>
                  <a:pt x="288" y="3"/>
                  <a:pt x="337" y="9"/>
                </a:cubicBezTo>
                <a:cubicBezTo>
                  <a:pt x="349" y="21"/>
                  <a:pt x="364" y="22"/>
                  <a:pt x="373" y="36"/>
                </a:cubicBezTo>
                <a:cubicBezTo>
                  <a:pt x="376" y="46"/>
                  <a:pt x="382" y="66"/>
                  <a:pt x="382" y="66"/>
                </a:cubicBezTo>
                <a:cubicBezTo>
                  <a:pt x="381" y="100"/>
                  <a:pt x="381" y="134"/>
                  <a:pt x="379" y="168"/>
                </a:cubicBezTo>
                <a:cubicBezTo>
                  <a:pt x="374" y="267"/>
                  <a:pt x="362" y="368"/>
                  <a:pt x="331" y="462"/>
                </a:cubicBezTo>
                <a:cubicBezTo>
                  <a:pt x="324" y="484"/>
                  <a:pt x="309" y="558"/>
                  <a:pt x="286" y="570"/>
                </a:cubicBezTo>
                <a:cubicBezTo>
                  <a:pt x="257" y="584"/>
                  <a:pt x="235" y="585"/>
                  <a:pt x="202" y="588"/>
                </a:cubicBezTo>
                <a:cubicBezTo>
                  <a:pt x="177" y="587"/>
                  <a:pt x="152" y="587"/>
                  <a:pt x="127" y="582"/>
                </a:cubicBezTo>
                <a:cubicBezTo>
                  <a:pt x="118" y="580"/>
                  <a:pt x="77" y="573"/>
                  <a:pt x="109" y="573"/>
                </a:cubicBezTo>
                <a:close/>
              </a:path>
            </a:pathLst>
          </a:custGeom>
          <a:solidFill>
            <a:schemeClr val="bg1"/>
          </a:solidFill>
          <a:ln w="9525">
            <a:solidFill>
              <a:schemeClr val="tx1"/>
            </a:solidFill>
            <a:round/>
            <a:headEnd/>
            <a:tailEnd/>
          </a:ln>
        </p:spPr>
        <p:txBody>
          <a:bodyPr/>
          <a:lstStyle/>
          <a:p>
            <a:endParaRPr lang="en-US"/>
          </a:p>
        </p:txBody>
      </p:sp>
      <p:sp>
        <p:nvSpPr>
          <p:cNvPr id="79897" name="Freeform 104"/>
          <p:cNvSpPr>
            <a:spLocks/>
          </p:cNvSpPr>
          <p:nvPr/>
        </p:nvSpPr>
        <p:spPr bwMode="auto">
          <a:xfrm>
            <a:off x="4108450" y="2565400"/>
            <a:ext cx="346075" cy="400050"/>
          </a:xfrm>
          <a:custGeom>
            <a:avLst/>
            <a:gdLst>
              <a:gd name="T0" fmla="*/ 2147483647 w 274"/>
              <a:gd name="T1" fmla="*/ 0 h 352"/>
              <a:gd name="T2" fmla="*/ 0 w 274"/>
              <a:gd name="T3" fmla="*/ 2147483647 h 352"/>
              <a:gd name="T4" fmla="*/ 2147483647 w 274"/>
              <a:gd name="T5" fmla="*/ 2147483647 h 352"/>
              <a:gd name="T6" fmla="*/ 2147483647 w 274"/>
              <a:gd name="T7" fmla="*/ 2147483647 h 352"/>
              <a:gd name="T8" fmla="*/ 2147483647 w 274"/>
              <a:gd name="T9" fmla="*/ 2147483647 h 352"/>
              <a:gd name="T10" fmla="*/ 2147483647 w 274"/>
              <a:gd name="T11" fmla="*/ 2147483647 h 352"/>
              <a:gd name="T12" fmla="*/ 2147483647 w 274"/>
              <a:gd name="T13" fmla="*/ 2147483647 h 352"/>
              <a:gd name="T14" fmla="*/ 2147483647 w 274"/>
              <a:gd name="T15" fmla="*/ 2147483647 h 352"/>
              <a:gd name="T16" fmla="*/ 2147483647 w 274"/>
              <a:gd name="T17" fmla="*/ 2147483647 h 352"/>
              <a:gd name="T18" fmla="*/ 2147483647 w 274"/>
              <a:gd name="T19" fmla="*/ 2147483647 h 352"/>
              <a:gd name="T20" fmla="*/ 2147483647 w 274"/>
              <a:gd name="T21" fmla="*/ 2147483647 h 352"/>
              <a:gd name="T22" fmla="*/ 2147483647 w 274"/>
              <a:gd name="T23" fmla="*/ 2147483647 h 352"/>
              <a:gd name="T24" fmla="*/ 2147483647 w 274"/>
              <a:gd name="T25" fmla="*/ 2147483647 h 352"/>
              <a:gd name="T26" fmla="*/ 2147483647 w 274"/>
              <a:gd name="T27" fmla="*/ 2147483647 h 352"/>
              <a:gd name="T28" fmla="*/ 2147483647 w 274"/>
              <a:gd name="T29" fmla="*/ 2147483647 h 352"/>
              <a:gd name="T30" fmla="*/ 2147483647 w 274"/>
              <a:gd name="T31" fmla="*/ 2147483647 h 352"/>
              <a:gd name="T32" fmla="*/ 2147483647 w 274"/>
              <a:gd name="T33" fmla="*/ 2147483647 h 352"/>
              <a:gd name="T34" fmla="*/ 2147483647 w 274"/>
              <a:gd name="T35" fmla="*/ 2147483647 h 352"/>
              <a:gd name="T36" fmla="*/ 2147483647 w 274"/>
              <a:gd name="T37" fmla="*/ 2147483647 h 352"/>
              <a:gd name="T38" fmla="*/ 2147483647 w 274"/>
              <a:gd name="T39" fmla="*/ 2147483647 h 352"/>
              <a:gd name="T40" fmla="*/ 2147483647 w 274"/>
              <a:gd name="T41" fmla="*/ 2147483647 h 352"/>
              <a:gd name="T42" fmla="*/ 2147483647 w 274"/>
              <a:gd name="T43" fmla="*/ 2147483647 h 352"/>
              <a:gd name="T44" fmla="*/ 2147483647 w 274"/>
              <a:gd name="T45" fmla="*/ 2147483647 h 352"/>
              <a:gd name="T46" fmla="*/ 2147483647 w 274"/>
              <a:gd name="T47" fmla="*/ 2147483647 h 352"/>
              <a:gd name="T48" fmla="*/ 2147483647 w 274"/>
              <a:gd name="T49" fmla="*/ 2147483647 h 352"/>
              <a:gd name="T50" fmla="*/ 2147483647 w 274"/>
              <a:gd name="T51" fmla="*/ 0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352"/>
              <a:gd name="T80" fmla="*/ 274 w 274"/>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352">
                <a:moveTo>
                  <a:pt x="12" y="0"/>
                </a:moveTo>
                <a:cubicBezTo>
                  <a:pt x="9" y="37"/>
                  <a:pt x="8" y="50"/>
                  <a:pt x="0" y="80"/>
                </a:cubicBezTo>
                <a:cubicBezTo>
                  <a:pt x="3" y="110"/>
                  <a:pt x="7" y="138"/>
                  <a:pt x="12" y="168"/>
                </a:cubicBezTo>
                <a:cubicBezTo>
                  <a:pt x="15" y="218"/>
                  <a:pt x="23" y="247"/>
                  <a:pt x="36" y="292"/>
                </a:cubicBezTo>
                <a:cubicBezTo>
                  <a:pt x="38" y="300"/>
                  <a:pt x="41" y="308"/>
                  <a:pt x="44" y="316"/>
                </a:cubicBezTo>
                <a:cubicBezTo>
                  <a:pt x="45" y="320"/>
                  <a:pt x="44" y="327"/>
                  <a:pt x="48" y="328"/>
                </a:cubicBezTo>
                <a:cubicBezTo>
                  <a:pt x="83" y="340"/>
                  <a:pt x="115" y="343"/>
                  <a:pt x="152" y="348"/>
                </a:cubicBezTo>
                <a:cubicBezTo>
                  <a:pt x="156" y="349"/>
                  <a:pt x="160" y="352"/>
                  <a:pt x="164" y="352"/>
                </a:cubicBezTo>
                <a:cubicBezTo>
                  <a:pt x="172" y="351"/>
                  <a:pt x="188" y="344"/>
                  <a:pt x="188" y="344"/>
                </a:cubicBezTo>
                <a:cubicBezTo>
                  <a:pt x="191" y="340"/>
                  <a:pt x="192" y="335"/>
                  <a:pt x="196" y="332"/>
                </a:cubicBezTo>
                <a:cubicBezTo>
                  <a:pt x="199" y="329"/>
                  <a:pt x="205" y="331"/>
                  <a:pt x="208" y="328"/>
                </a:cubicBezTo>
                <a:cubicBezTo>
                  <a:pt x="210" y="326"/>
                  <a:pt x="216" y="300"/>
                  <a:pt x="216" y="300"/>
                </a:cubicBezTo>
                <a:cubicBezTo>
                  <a:pt x="226" y="277"/>
                  <a:pt x="241" y="252"/>
                  <a:pt x="248" y="228"/>
                </a:cubicBezTo>
                <a:cubicBezTo>
                  <a:pt x="254" y="208"/>
                  <a:pt x="253" y="188"/>
                  <a:pt x="260" y="168"/>
                </a:cubicBezTo>
                <a:cubicBezTo>
                  <a:pt x="264" y="137"/>
                  <a:pt x="270" y="107"/>
                  <a:pt x="272" y="76"/>
                </a:cubicBezTo>
                <a:cubicBezTo>
                  <a:pt x="273" y="68"/>
                  <a:pt x="274" y="58"/>
                  <a:pt x="268" y="52"/>
                </a:cubicBezTo>
                <a:cubicBezTo>
                  <a:pt x="262" y="46"/>
                  <a:pt x="258" y="67"/>
                  <a:pt x="256" y="76"/>
                </a:cubicBezTo>
                <a:cubicBezTo>
                  <a:pt x="250" y="100"/>
                  <a:pt x="242" y="124"/>
                  <a:pt x="236" y="148"/>
                </a:cubicBezTo>
                <a:cubicBezTo>
                  <a:pt x="233" y="179"/>
                  <a:pt x="223" y="206"/>
                  <a:pt x="216" y="236"/>
                </a:cubicBezTo>
                <a:cubicBezTo>
                  <a:pt x="213" y="250"/>
                  <a:pt x="212" y="272"/>
                  <a:pt x="204" y="284"/>
                </a:cubicBezTo>
                <a:cubicBezTo>
                  <a:pt x="195" y="297"/>
                  <a:pt x="182" y="303"/>
                  <a:pt x="168" y="308"/>
                </a:cubicBezTo>
                <a:cubicBezTo>
                  <a:pt x="127" y="305"/>
                  <a:pt x="113" y="311"/>
                  <a:pt x="84" y="292"/>
                </a:cubicBezTo>
                <a:cubicBezTo>
                  <a:pt x="79" y="285"/>
                  <a:pt x="78" y="274"/>
                  <a:pt x="72" y="268"/>
                </a:cubicBezTo>
                <a:cubicBezTo>
                  <a:pt x="65" y="261"/>
                  <a:pt x="48" y="252"/>
                  <a:pt x="48" y="252"/>
                </a:cubicBezTo>
                <a:cubicBezTo>
                  <a:pt x="43" y="218"/>
                  <a:pt x="39" y="177"/>
                  <a:pt x="20" y="148"/>
                </a:cubicBezTo>
                <a:cubicBezTo>
                  <a:pt x="16" y="89"/>
                  <a:pt x="12" y="63"/>
                  <a:pt x="12"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8" name="Freeform 105"/>
          <p:cNvSpPr>
            <a:spLocks/>
          </p:cNvSpPr>
          <p:nvPr/>
        </p:nvSpPr>
        <p:spPr bwMode="auto">
          <a:xfrm>
            <a:off x="4565650" y="2565400"/>
            <a:ext cx="279400" cy="387350"/>
          </a:xfrm>
          <a:custGeom>
            <a:avLst/>
            <a:gdLst>
              <a:gd name="T0" fmla="*/ 0 w 259"/>
              <a:gd name="T1" fmla="*/ 2147483647 h 336"/>
              <a:gd name="T2" fmla="*/ 2147483647 w 259"/>
              <a:gd name="T3" fmla="*/ 2147483647 h 336"/>
              <a:gd name="T4" fmla="*/ 2147483647 w 259"/>
              <a:gd name="T5" fmla="*/ 2147483647 h 336"/>
              <a:gd name="T6" fmla="*/ 2147483647 w 259"/>
              <a:gd name="T7" fmla="*/ 2147483647 h 336"/>
              <a:gd name="T8" fmla="*/ 2147483647 w 259"/>
              <a:gd name="T9" fmla="*/ 2147483647 h 336"/>
              <a:gd name="T10" fmla="*/ 2147483647 w 259"/>
              <a:gd name="T11" fmla="*/ 2147483647 h 336"/>
              <a:gd name="T12" fmla="*/ 2147483647 w 259"/>
              <a:gd name="T13" fmla="*/ 2147483647 h 336"/>
              <a:gd name="T14" fmla="*/ 2147483647 w 259"/>
              <a:gd name="T15" fmla="*/ 0 h 336"/>
              <a:gd name="T16" fmla="*/ 2147483647 w 259"/>
              <a:gd name="T17" fmla="*/ 2147483647 h 336"/>
              <a:gd name="T18" fmla="*/ 2147483647 w 259"/>
              <a:gd name="T19" fmla="*/ 2147483647 h 336"/>
              <a:gd name="T20" fmla="*/ 2147483647 w 259"/>
              <a:gd name="T21" fmla="*/ 2147483647 h 336"/>
              <a:gd name="T22" fmla="*/ 2147483647 w 259"/>
              <a:gd name="T23" fmla="*/ 2147483647 h 336"/>
              <a:gd name="T24" fmla="*/ 2147483647 w 259"/>
              <a:gd name="T25" fmla="*/ 2147483647 h 336"/>
              <a:gd name="T26" fmla="*/ 2147483647 w 259"/>
              <a:gd name="T27" fmla="*/ 2147483647 h 336"/>
              <a:gd name="T28" fmla="*/ 2147483647 w 259"/>
              <a:gd name="T29" fmla="*/ 2147483647 h 336"/>
              <a:gd name="T30" fmla="*/ 2147483647 w 259"/>
              <a:gd name="T31" fmla="*/ 2147483647 h 336"/>
              <a:gd name="T32" fmla="*/ 2147483647 w 259"/>
              <a:gd name="T33" fmla="*/ 2147483647 h 336"/>
              <a:gd name="T34" fmla="*/ 0 w 259"/>
              <a:gd name="T35" fmla="*/ 2147483647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
              <a:gd name="T55" fmla="*/ 0 h 336"/>
              <a:gd name="T56" fmla="*/ 259 w 259"/>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 h="336">
                <a:moveTo>
                  <a:pt x="0" y="28"/>
                </a:moveTo>
                <a:cubicBezTo>
                  <a:pt x="3" y="87"/>
                  <a:pt x="14" y="142"/>
                  <a:pt x="20" y="200"/>
                </a:cubicBezTo>
                <a:cubicBezTo>
                  <a:pt x="23" y="231"/>
                  <a:pt x="20" y="300"/>
                  <a:pt x="56" y="320"/>
                </a:cubicBezTo>
                <a:cubicBezTo>
                  <a:pt x="71" y="328"/>
                  <a:pt x="91" y="330"/>
                  <a:pt x="108" y="332"/>
                </a:cubicBezTo>
                <a:cubicBezTo>
                  <a:pt x="144" y="331"/>
                  <a:pt x="181" y="336"/>
                  <a:pt x="216" y="328"/>
                </a:cubicBezTo>
                <a:cubicBezTo>
                  <a:pt x="224" y="326"/>
                  <a:pt x="219" y="311"/>
                  <a:pt x="224" y="304"/>
                </a:cubicBezTo>
                <a:cubicBezTo>
                  <a:pt x="241" y="278"/>
                  <a:pt x="246" y="243"/>
                  <a:pt x="252" y="212"/>
                </a:cubicBezTo>
                <a:cubicBezTo>
                  <a:pt x="257" y="139"/>
                  <a:pt x="259" y="74"/>
                  <a:pt x="256" y="0"/>
                </a:cubicBezTo>
                <a:cubicBezTo>
                  <a:pt x="244" y="35"/>
                  <a:pt x="247" y="16"/>
                  <a:pt x="252" y="60"/>
                </a:cubicBezTo>
                <a:cubicBezTo>
                  <a:pt x="251" y="88"/>
                  <a:pt x="250" y="116"/>
                  <a:pt x="248" y="144"/>
                </a:cubicBezTo>
                <a:cubicBezTo>
                  <a:pt x="245" y="176"/>
                  <a:pt x="229" y="208"/>
                  <a:pt x="224" y="240"/>
                </a:cubicBezTo>
                <a:cubicBezTo>
                  <a:pt x="222" y="253"/>
                  <a:pt x="227" y="272"/>
                  <a:pt x="216" y="280"/>
                </a:cubicBezTo>
                <a:cubicBezTo>
                  <a:pt x="196" y="295"/>
                  <a:pt x="117" y="292"/>
                  <a:pt x="116" y="292"/>
                </a:cubicBezTo>
                <a:cubicBezTo>
                  <a:pt x="83" y="288"/>
                  <a:pt x="82" y="285"/>
                  <a:pt x="56" y="276"/>
                </a:cubicBezTo>
                <a:cubicBezTo>
                  <a:pt x="48" y="264"/>
                  <a:pt x="40" y="252"/>
                  <a:pt x="32" y="240"/>
                </a:cubicBezTo>
                <a:cubicBezTo>
                  <a:pt x="28" y="233"/>
                  <a:pt x="25" y="207"/>
                  <a:pt x="24" y="204"/>
                </a:cubicBezTo>
                <a:cubicBezTo>
                  <a:pt x="18" y="172"/>
                  <a:pt x="14" y="138"/>
                  <a:pt x="4" y="108"/>
                </a:cubicBezTo>
                <a:cubicBezTo>
                  <a:pt x="0" y="33"/>
                  <a:pt x="0" y="60"/>
                  <a:pt x="0" y="28"/>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9" name="Freeform 106"/>
          <p:cNvSpPr>
            <a:spLocks/>
          </p:cNvSpPr>
          <p:nvPr/>
        </p:nvSpPr>
        <p:spPr bwMode="auto">
          <a:xfrm>
            <a:off x="4935538" y="2565400"/>
            <a:ext cx="392112" cy="444500"/>
          </a:xfrm>
          <a:custGeom>
            <a:avLst/>
            <a:gdLst>
              <a:gd name="T0" fmla="*/ 2147483647 w 329"/>
              <a:gd name="T1" fmla="*/ 2147483647 h 379"/>
              <a:gd name="T2" fmla="*/ 2147483647 w 329"/>
              <a:gd name="T3" fmla="*/ 2147483647 h 379"/>
              <a:gd name="T4" fmla="*/ 2147483647 w 329"/>
              <a:gd name="T5" fmla="*/ 2147483647 h 379"/>
              <a:gd name="T6" fmla="*/ 2147483647 w 329"/>
              <a:gd name="T7" fmla="*/ 2147483647 h 379"/>
              <a:gd name="T8" fmla="*/ 2147483647 w 329"/>
              <a:gd name="T9" fmla="*/ 2147483647 h 379"/>
              <a:gd name="T10" fmla="*/ 2147483647 w 329"/>
              <a:gd name="T11" fmla="*/ 2147483647 h 379"/>
              <a:gd name="T12" fmla="*/ 2147483647 w 329"/>
              <a:gd name="T13" fmla="*/ 2147483647 h 379"/>
              <a:gd name="T14" fmla="*/ 2147483647 w 329"/>
              <a:gd name="T15" fmla="*/ 2147483647 h 379"/>
              <a:gd name="T16" fmla="*/ 2147483647 w 329"/>
              <a:gd name="T17" fmla="*/ 2147483647 h 379"/>
              <a:gd name="T18" fmla="*/ 2147483647 w 329"/>
              <a:gd name="T19" fmla="*/ 2147483647 h 379"/>
              <a:gd name="T20" fmla="*/ 2147483647 w 329"/>
              <a:gd name="T21" fmla="*/ 2147483647 h 379"/>
              <a:gd name="T22" fmla="*/ 2147483647 w 329"/>
              <a:gd name="T23" fmla="*/ 2147483647 h 379"/>
              <a:gd name="T24" fmla="*/ 2147483647 w 329"/>
              <a:gd name="T25" fmla="*/ 2147483647 h 379"/>
              <a:gd name="T26" fmla="*/ 2147483647 w 329"/>
              <a:gd name="T27" fmla="*/ 2147483647 h 379"/>
              <a:gd name="T28" fmla="*/ 2147483647 w 329"/>
              <a:gd name="T29" fmla="*/ 2147483647 h 379"/>
              <a:gd name="T30" fmla="*/ 2147483647 w 329"/>
              <a:gd name="T31" fmla="*/ 2147483647 h 379"/>
              <a:gd name="T32" fmla="*/ 2147483647 w 329"/>
              <a:gd name="T33" fmla="*/ 2147483647 h 379"/>
              <a:gd name="T34" fmla="*/ 2147483647 w 329"/>
              <a:gd name="T35" fmla="*/ 2147483647 h 379"/>
              <a:gd name="T36" fmla="*/ 2147483647 w 329"/>
              <a:gd name="T37" fmla="*/ 2147483647 h 379"/>
              <a:gd name="T38" fmla="*/ 2147483647 w 329"/>
              <a:gd name="T39" fmla="*/ 2147483647 h 379"/>
              <a:gd name="T40" fmla="*/ 2147483647 w 329"/>
              <a:gd name="T41" fmla="*/ 2147483647 h 379"/>
              <a:gd name="T42" fmla="*/ 2147483647 w 329"/>
              <a:gd name="T43" fmla="*/ 2147483647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9"/>
              <a:gd name="T67" fmla="*/ 0 h 379"/>
              <a:gd name="T68" fmla="*/ 329 w 329"/>
              <a:gd name="T69" fmla="*/ 379 h 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9" h="379">
                <a:moveTo>
                  <a:pt x="11" y="11"/>
                </a:moveTo>
                <a:cubicBezTo>
                  <a:pt x="14" y="103"/>
                  <a:pt x="12" y="114"/>
                  <a:pt x="23" y="179"/>
                </a:cubicBezTo>
                <a:cubicBezTo>
                  <a:pt x="26" y="198"/>
                  <a:pt x="31" y="217"/>
                  <a:pt x="35" y="235"/>
                </a:cubicBezTo>
                <a:cubicBezTo>
                  <a:pt x="37" y="246"/>
                  <a:pt x="43" y="267"/>
                  <a:pt x="43" y="267"/>
                </a:cubicBezTo>
                <a:cubicBezTo>
                  <a:pt x="47" y="327"/>
                  <a:pt x="39" y="355"/>
                  <a:pt x="103" y="363"/>
                </a:cubicBezTo>
                <a:cubicBezTo>
                  <a:pt x="152" y="379"/>
                  <a:pt x="259" y="359"/>
                  <a:pt x="259" y="359"/>
                </a:cubicBezTo>
                <a:cubicBezTo>
                  <a:pt x="282" y="325"/>
                  <a:pt x="284" y="280"/>
                  <a:pt x="303" y="251"/>
                </a:cubicBezTo>
                <a:cubicBezTo>
                  <a:pt x="306" y="229"/>
                  <a:pt x="309" y="212"/>
                  <a:pt x="315" y="191"/>
                </a:cubicBezTo>
                <a:cubicBezTo>
                  <a:pt x="317" y="183"/>
                  <a:pt x="320" y="175"/>
                  <a:pt x="323" y="167"/>
                </a:cubicBezTo>
                <a:cubicBezTo>
                  <a:pt x="324" y="163"/>
                  <a:pt x="327" y="155"/>
                  <a:pt x="327" y="155"/>
                </a:cubicBezTo>
                <a:cubicBezTo>
                  <a:pt x="326" y="147"/>
                  <a:pt x="329" y="137"/>
                  <a:pt x="323" y="131"/>
                </a:cubicBezTo>
                <a:cubicBezTo>
                  <a:pt x="320" y="128"/>
                  <a:pt x="317" y="139"/>
                  <a:pt x="315" y="143"/>
                </a:cubicBezTo>
                <a:cubicBezTo>
                  <a:pt x="310" y="155"/>
                  <a:pt x="302" y="177"/>
                  <a:pt x="299" y="191"/>
                </a:cubicBezTo>
                <a:cubicBezTo>
                  <a:pt x="292" y="224"/>
                  <a:pt x="281" y="279"/>
                  <a:pt x="259" y="307"/>
                </a:cubicBezTo>
                <a:cubicBezTo>
                  <a:pt x="251" y="317"/>
                  <a:pt x="238" y="317"/>
                  <a:pt x="227" y="319"/>
                </a:cubicBezTo>
                <a:cubicBezTo>
                  <a:pt x="200" y="318"/>
                  <a:pt x="174" y="318"/>
                  <a:pt x="147" y="315"/>
                </a:cubicBezTo>
                <a:cubicBezTo>
                  <a:pt x="134" y="314"/>
                  <a:pt x="123" y="307"/>
                  <a:pt x="111" y="303"/>
                </a:cubicBezTo>
                <a:cubicBezTo>
                  <a:pt x="107" y="302"/>
                  <a:pt x="99" y="299"/>
                  <a:pt x="99" y="299"/>
                </a:cubicBezTo>
                <a:cubicBezTo>
                  <a:pt x="73" y="273"/>
                  <a:pt x="67" y="240"/>
                  <a:pt x="47" y="211"/>
                </a:cubicBezTo>
                <a:cubicBezTo>
                  <a:pt x="42" y="190"/>
                  <a:pt x="30" y="172"/>
                  <a:pt x="23" y="151"/>
                </a:cubicBezTo>
                <a:cubicBezTo>
                  <a:pt x="22" y="119"/>
                  <a:pt x="22" y="87"/>
                  <a:pt x="19" y="55"/>
                </a:cubicBezTo>
                <a:cubicBezTo>
                  <a:pt x="18" y="40"/>
                  <a:pt x="0" y="0"/>
                  <a:pt x="11"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0" name="Freeform 107"/>
          <p:cNvSpPr>
            <a:spLocks/>
          </p:cNvSpPr>
          <p:nvPr/>
        </p:nvSpPr>
        <p:spPr bwMode="auto">
          <a:xfrm>
            <a:off x="5443538" y="2641600"/>
            <a:ext cx="341312" cy="338138"/>
          </a:xfrm>
          <a:custGeom>
            <a:avLst/>
            <a:gdLst>
              <a:gd name="T0" fmla="*/ 2147483647 w 295"/>
              <a:gd name="T1" fmla="*/ 2147483647 h 298"/>
              <a:gd name="T2" fmla="*/ 2147483647 w 295"/>
              <a:gd name="T3" fmla="*/ 2147483647 h 298"/>
              <a:gd name="T4" fmla="*/ 2147483647 w 295"/>
              <a:gd name="T5" fmla="*/ 2147483647 h 298"/>
              <a:gd name="T6" fmla="*/ 2147483647 w 295"/>
              <a:gd name="T7" fmla="*/ 2147483647 h 298"/>
              <a:gd name="T8" fmla="*/ 2147483647 w 295"/>
              <a:gd name="T9" fmla="*/ 2147483647 h 298"/>
              <a:gd name="T10" fmla="*/ 2147483647 w 295"/>
              <a:gd name="T11" fmla="*/ 2147483647 h 298"/>
              <a:gd name="T12" fmla="*/ 2147483647 w 295"/>
              <a:gd name="T13" fmla="*/ 2147483647 h 298"/>
              <a:gd name="T14" fmla="*/ 2147483647 w 295"/>
              <a:gd name="T15" fmla="*/ 2147483647 h 298"/>
              <a:gd name="T16" fmla="*/ 2147483647 w 295"/>
              <a:gd name="T17" fmla="*/ 2147483647 h 298"/>
              <a:gd name="T18" fmla="*/ 2147483647 w 295"/>
              <a:gd name="T19" fmla="*/ 2147483647 h 298"/>
              <a:gd name="T20" fmla="*/ 2147483647 w 295"/>
              <a:gd name="T21" fmla="*/ 2147483647 h 298"/>
              <a:gd name="T22" fmla="*/ 2147483647 w 295"/>
              <a:gd name="T23" fmla="*/ 2147483647 h 298"/>
              <a:gd name="T24" fmla="*/ 2147483647 w 295"/>
              <a:gd name="T25" fmla="*/ 2147483647 h 298"/>
              <a:gd name="T26" fmla="*/ 2147483647 w 295"/>
              <a:gd name="T27" fmla="*/ 2147483647 h 298"/>
              <a:gd name="T28" fmla="*/ 2147483647 w 295"/>
              <a:gd name="T29" fmla="*/ 2147483647 h 298"/>
              <a:gd name="T30" fmla="*/ 2147483647 w 295"/>
              <a:gd name="T31" fmla="*/ 2147483647 h 298"/>
              <a:gd name="T32" fmla="*/ 2147483647 w 295"/>
              <a:gd name="T33" fmla="*/ 2147483647 h 298"/>
              <a:gd name="T34" fmla="*/ 2147483647 w 295"/>
              <a:gd name="T35" fmla="*/ 2147483647 h 298"/>
              <a:gd name="T36" fmla="*/ 2147483647 w 295"/>
              <a:gd name="T37" fmla="*/ 2147483647 h 298"/>
              <a:gd name="T38" fmla="*/ 2147483647 w 295"/>
              <a:gd name="T39" fmla="*/ 2147483647 h 298"/>
              <a:gd name="T40" fmla="*/ 2147483647 w 295"/>
              <a:gd name="T41" fmla="*/ 2147483647 h 298"/>
              <a:gd name="T42" fmla="*/ 2147483647 w 295"/>
              <a:gd name="T43" fmla="*/ 2147483647 h 298"/>
              <a:gd name="T44" fmla="*/ 2147483647 w 295"/>
              <a:gd name="T45" fmla="*/ 2147483647 h 2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98"/>
              <a:gd name="T71" fmla="*/ 295 w 295"/>
              <a:gd name="T72" fmla="*/ 298 h 2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98">
                <a:moveTo>
                  <a:pt x="7" y="9"/>
                </a:moveTo>
                <a:cubicBezTo>
                  <a:pt x="10" y="42"/>
                  <a:pt x="13" y="69"/>
                  <a:pt x="19" y="101"/>
                </a:cubicBezTo>
                <a:cubicBezTo>
                  <a:pt x="21" y="110"/>
                  <a:pt x="21" y="120"/>
                  <a:pt x="23" y="129"/>
                </a:cubicBezTo>
                <a:cubicBezTo>
                  <a:pt x="25" y="137"/>
                  <a:pt x="31" y="153"/>
                  <a:pt x="31" y="153"/>
                </a:cubicBezTo>
                <a:cubicBezTo>
                  <a:pt x="35" y="234"/>
                  <a:pt x="15" y="267"/>
                  <a:pt x="95" y="277"/>
                </a:cubicBezTo>
                <a:cubicBezTo>
                  <a:pt x="127" y="298"/>
                  <a:pt x="165" y="277"/>
                  <a:pt x="199" y="269"/>
                </a:cubicBezTo>
                <a:cubicBezTo>
                  <a:pt x="213" y="255"/>
                  <a:pt x="219" y="236"/>
                  <a:pt x="235" y="225"/>
                </a:cubicBezTo>
                <a:cubicBezTo>
                  <a:pt x="251" y="178"/>
                  <a:pt x="277" y="132"/>
                  <a:pt x="283" y="81"/>
                </a:cubicBezTo>
                <a:cubicBezTo>
                  <a:pt x="285" y="65"/>
                  <a:pt x="285" y="49"/>
                  <a:pt x="287" y="33"/>
                </a:cubicBezTo>
                <a:cubicBezTo>
                  <a:pt x="288" y="24"/>
                  <a:pt x="295" y="13"/>
                  <a:pt x="291" y="5"/>
                </a:cubicBezTo>
                <a:cubicBezTo>
                  <a:pt x="288" y="0"/>
                  <a:pt x="283" y="13"/>
                  <a:pt x="279" y="17"/>
                </a:cubicBezTo>
                <a:cubicBezTo>
                  <a:pt x="271" y="42"/>
                  <a:pt x="272" y="68"/>
                  <a:pt x="267" y="93"/>
                </a:cubicBezTo>
                <a:cubicBezTo>
                  <a:pt x="260" y="124"/>
                  <a:pt x="252" y="152"/>
                  <a:pt x="239" y="181"/>
                </a:cubicBezTo>
                <a:cubicBezTo>
                  <a:pt x="234" y="193"/>
                  <a:pt x="238" y="210"/>
                  <a:pt x="227" y="217"/>
                </a:cubicBezTo>
                <a:cubicBezTo>
                  <a:pt x="207" y="230"/>
                  <a:pt x="198" y="246"/>
                  <a:pt x="175" y="253"/>
                </a:cubicBezTo>
                <a:cubicBezTo>
                  <a:pt x="163" y="257"/>
                  <a:pt x="151" y="261"/>
                  <a:pt x="139" y="265"/>
                </a:cubicBezTo>
                <a:cubicBezTo>
                  <a:pt x="135" y="266"/>
                  <a:pt x="127" y="269"/>
                  <a:pt x="127" y="269"/>
                </a:cubicBezTo>
                <a:cubicBezTo>
                  <a:pt x="112" y="268"/>
                  <a:pt x="97" y="271"/>
                  <a:pt x="83" y="265"/>
                </a:cubicBezTo>
                <a:lnTo>
                  <a:pt x="59" y="241"/>
                </a:lnTo>
                <a:cubicBezTo>
                  <a:pt x="59" y="241"/>
                  <a:pt x="47" y="205"/>
                  <a:pt x="47" y="205"/>
                </a:cubicBezTo>
                <a:cubicBezTo>
                  <a:pt x="44" y="197"/>
                  <a:pt x="39" y="181"/>
                  <a:pt x="39" y="181"/>
                </a:cubicBezTo>
                <a:cubicBezTo>
                  <a:pt x="36" y="159"/>
                  <a:pt x="34" y="141"/>
                  <a:pt x="27" y="121"/>
                </a:cubicBezTo>
                <a:cubicBezTo>
                  <a:pt x="21" y="81"/>
                  <a:pt x="0" y="48"/>
                  <a:pt x="7" y="9"/>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1" name="Freeform 108"/>
          <p:cNvSpPr>
            <a:spLocks/>
          </p:cNvSpPr>
          <p:nvPr/>
        </p:nvSpPr>
        <p:spPr bwMode="auto">
          <a:xfrm>
            <a:off x="4713288" y="2979738"/>
            <a:ext cx="80962" cy="163512"/>
          </a:xfrm>
          <a:custGeom>
            <a:avLst/>
            <a:gdLst>
              <a:gd name="T0" fmla="*/ 2147483647 w 51"/>
              <a:gd name="T1" fmla="*/ 0 h 103"/>
              <a:gd name="T2" fmla="*/ 2147483647 w 51"/>
              <a:gd name="T3" fmla="*/ 2147483647 h 103"/>
              <a:gd name="T4" fmla="*/ 2147483647 w 51"/>
              <a:gd name="T5" fmla="*/ 2147483647 h 103"/>
              <a:gd name="T6" fmla="*/ 0 w 51"/>
              <a:gd name="T7" fmla="*/ 2147483647 h 103"/>
              <a:gd name="T8" fmla="*/ 2147483647 w 51"/>
              <a:gd name="T9" fmla="*/ 2147483647 h 103"/>
              <a:gd name="T10" fmla="*/ 2147483647 w 51"/>
              <a:gd name="T11" fmla="*/ 2147483647 h 103"/>
              <a:gd name="T12" fmla="*/ 2147483647 w 51"/>
              <a:gd name="T13" fmla="*/ 2147483647 h 103"/>
              <a:gd name="T14" fmla="*/ 2147483647 w 51"/>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03"/>
              <a:gd name="T26" fmla="*/ 51 w 51"/>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03">
                <a:moveTo>
                  <a:pt x="51" y="0"/>
                </a:moveTo>
                <a:cubicBezTo>
                  <a:pt x="45" y="2"/>
                  <a:pt x="38" y="2"/>
                  <a:pt x="33" y="6"/>
                </a:cubicBezTo>
                <a:cubicBezTo>
                  <a:pt x="27" y="10"/>
                  <a:pt x="15" y="18"/>
                  <a:pt x="15" y="18"/>
                </a:cubicBezTo>
                <a:cubicBezTo>
                  <a:pt x="1" y="39"/>
                  <a:pt x="5" y="29"/>
                  <a:pt x="0" y="45"/>
                </a:cubicBezTo>
                <a:cubicBezTo>
                  <a:pt x="4" y="75"/>
                  <a:pt x="2" y="68"/>
                  <a:pt x="24" y="81"/>
                </a:cubicBezTo>
                <a:cubicBezTo>
                  <a:pt x="30" y="85"/>
                  <a:pt x="36" y="89"/>
                  <a:pt x="42" y="93"/>
                </a:cubicBezTo>
                <a:cubicBezTo>
                  <a:pt x="45" y="95"/>
                  <a:pt x="51" y="103"/>
                  <a:pt x="51" y="99"/>
                </a:cubicBezTo>
                <a:cubicBezTo>
                  <a:pt x="51" y="66"/>
                  <a:pt x="51" y="33"/>
                  <a:pt x="51" y="0"/>
                </a:cubicBezTo>
                <a:close/>
              </a:path>
            </a:pathLst>
          </a:custGeom>
          <a:gradFill rotWithShape="0">
            <a:gsLst>
              <a:gs pos="0">
                <a:srgbClr val="5E2F00"/>
              </a:gs>
              <a:gs pos="100000">
                <a:srgbClr val="CC6600"/>
              </a:gs>
            </a:gsLst>
            <a:lin ang="0" scaled="1"/>
          </a:gradFill>
          <a:ln w="9525">
            <a:solidFill>
              <a:schemeClr val="tx1"/>
            </a:solidFill>
            <a:round/>
            <a:headEnd/>
            <a:tailEnd/>
          </a:ln>
        </p:spPr>
        <p:txBody>
          <a:bodyPr/>
          <a:lstStyle/>
          <a:p>
            <a:endParaRPr lang="en-US"/>
          </a:p>
        </p:txBody>
      </p:sp>
      <p:sp>
        <p:nvSpPr>
          <p:cNvPr id="79902" name="Freeform 109"/>
          <p:cNvSpPr>
            <a:spLocks/>
          </p:cNvSpPr>
          <p:nvPr/>
        </p:nvSpPr>
        <p:spPr bwMode="auto">
          <a:xfrm>
            <a:off x="4038600" y="3124200"/>
            <a:ext cx="1874838" cy="427038"/>
          </a:xfrm>
          <a:custGeom>
            <a:avLst/>
            <a:gdLst>
              <a:gd name="T0" fmla="*/ 2147483647 w 1181"/>
              <a:gd name="T1" fmla="*/ 2147483647 h 269"/>
              <a:gd name="T2" fmla="*/ 2147483647 w 1181"/>
              <a:gd name="T3" fmla="*/ 2147483647 h 269"/>
              <a:gd name="T4" fmla="*/ 2147483647 w 1181"/>
              <a:gd name="T5" fmla="*/ 2147483647 h 269"/>
              <a:gd name="T6" fmla="*/ 2147483647 w 1181"/>
              <a:gd name="T7" fmla="*/ 2147483647 h 269"/>
              <a:gd name="T8" fmla="*/ 2147483647 w 1181"/>
              <a:gd name="T9" fmla="*/ 2147483647 h 269"/>
              <a:gd name="T10" fmla="*/ 2147483647 w 1181"/>
              <a:gd name="T11" fmla="*/ 2147483647 h 269"/>
              <a:gd name="T12" fmla="*/ 2147483647 w 1181"/>
              <a:gd name="T13" fmla="*/ 2147483647 h 269"/>
              <a:gd name="T14" fmla="*/ 2147483647 w 1181"/>
              <a:gd name="T15" fmla="*/ 2147483647 h 269"/>
              <a:gd name="T16" fmla="*/ 2147483647 w 1181"/>
              <a:gd name="T17" fmla="*/ 2147483647 h 269"/>
              <a:gd name="T18" fmla="*/ 2147483647 w 1181"/>
              <a:gd name="T19" fmla="*/ 2147483647 h 269"/>
              <a:gd name="T20" fmla="*/ 2147483647 w 1181"/>
              <a:gd name="T21" fmla="*/ 2147483647 h 269"/>
              <a:gd name="T22" fmla="*/ 2147483647 w 1181"/>
              <a:gd name="T23" fmla="*/ 2147483647 h 269"/>
              <a:gd name="T24" fmla="*/ 2147483647 w 1181"/>
              <a:gd name="T25" fmla="*/ 2147483647 h 269"/>
              <a:gd name="T26" fmla="*/ 2147483647 w 1181"/>
              <a:gd name="T27" fmla="*/ 2147483647 h 269"/>
              <a:gd name="T28" fmla="*/ 2147483647 w 1181"/>
              <a:gd name="T29" fmla="*/ 2147483647 h 269"/>
              <a:gd name="T30" fmla="*/ 2147483647 w 1181"/>
              <a:gd name="T31" fmla="*/ 2147483647 h 269"/>
              <a:gd name="T32" fmla="*/ 2147483647 w 1181"/>
              <a:gd name="T33" fmla="*/ 2147483647 h 269"/>
              <a:gd name="T34" fmla="*/ 2147483647 w 1181"/>
              <a:gd name="T35" fmla="*/ 2147483647 h 269"/>
              <a:gd name="T36" fmla="*/ 2147483647 w 1181"/>
              <a:gd name="T37" fmla="*/ 2147483647 h 269"/>
              <a:gd name="T38" fmla="*/ 2147483647 w 1181"/>
              <a:gd name="T39" fmla="*/ 2147483647 h 269"/>
              <a:gd name="T40" fmla="*/ 2147483647 w 1181"/>
              <a:gd name="T41" fmla="*/ 2147483647 h 269"/>
              <a:gd name="T42" fmla="*/ 2147483647 w 1181"/>
              <a:gd name="T43" fmla="*/ 2147483647 h 269"/>
              <a:gd name="T44" fmla="*/ 2147483647 w 1181"/>
              <a:gd name="T45" fmla="*/ 2147483647 h 269"/>
              <a:gd name="T46" fmla="*/ 2147483647 w 1181"/>
              <a:gd name="T47" fmla="*/ 2147483647 h 269"/>
              <a:gd name="T48" fmla="*/ 2147483647 w 1181"/>
              <a:gd name="T49" fmla="*/ 2147483647 h 269"/>
              <a:gd name="T50" fmla="*/ 2147483647 w 1181"/>
              <a:gd name="T51" fmla="*/ 2147483647 h 269"/>
              <a:gd name="T52" fmla="*/ 2147483647 w 1181"/>
              <a:gd name="T53" fmla="*/ 2147483647 h 269"/>
              <a:gd name="T54" fmla="*/ 2147483647 w 1181"/>
              <a:gd name="T55" fmla="*/ 2147483647 h 269"/>
              <a:gd name="T56" fmla="*/ 2147483647 w 1181"/>
              <a:gd name="T57" fmla="*/ 2147483647 h 269"/>
              <a:gd name="T58" fmla="*/ 2147483647 w 1181"/>
              <a:gd name="T59" fmla="*/ 2147483647 h 269"/>
              <a:gd name="T60" fmla="*/ 2147483647 w 1181"/>
              <a:gd name="T61" fmla="*/ 2147483647 h 269"/>
              <a:gd name="T62" fmla="*/ 2147483647 w 1181"/>
              <a:gd name="T63" fmla="*/ 2147483647 h 269"/>
              <a:gd name="T64" fmla="*/ 2147483647 w 1181"/>
              <a:gd name="T65" fmla="*/ 2147483647 h 269"/>
              <a:gd name="T66" fmla="*/ 2147483647 w 1181"/>
              <a:gd name="T67" fmla="*/ 2147483647 h 269"/>
              <a:gd name="T68" fmla="*/ 2147483647 w 1181"/>
              <a:gd name="T69" fmla="*/ 2147483647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1"/>
              <a:gd name="T106" fmla="*/ 0 h 269"/>
              <a:gd name="T107" fmla="*/ 1181 w 1181"/>
              <a:gd name="T108" fmla="*/ 269 h 2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1" h="269">
                <a:moveTo>
                  <a:pt x="5" y="101"/>
                </a:moveTo>
                <a:cubicBezTo>
                  <a:pt x="7" y="85"/>
                  <a:pt x="5" y="79"/>
                  <a:pt x="17" y="68"/>
                </a:cubicBezTo>
                <a:cubicBezTo>
                  <a:pt x="22" y="63"/>
                  <a:pt x="29" y="60"/>
                  <a:pt x="35" y="56"/>
                </a:cubicBezTo>
                <a:cubicBezTo>
                  <a:pt x="40" y="52"/>
                  <a:pt x="53" y="50"/>
                  <a:pt x="53" y="50"/>
                </a:cubicBezTo>
                <a:cubicBezTo>
                  <a:pt x="93" y="52"/>
                  <a:pt x="121" y="55"/>
                  <a:pt x="158" y="62"/>
                </a:cubicBezTo>
                <a:cubicBezTo>
                  <a:pt x="174" y="61"/>
                  <a:pt x="190" y="62"/>
                  <a:pt x="206" y="59"/>
                </a:cubicBezTo>
                <a:cubicBezTo>
                  <a:pt x="218" y="57"/>
                  <a:pt x="241" y="29"/>
                  <a:pt x="263" y="23"/>
                </a:cubicBezTo>
                <a:cubicBezTo>
                  <a:pt x="272" y="24"/>
                  <a:pt x="281" y="23"/>
                  <a:pt x="290" y="26"/>
                </a:cubicBezTo>
                <a:cubicBezTo>
                  <a:pt x="307" y="32"/>
                  <a:pt x="325" y="51"/>
                  <a:pt x="344" y="53"/>
                </a:cubicBezTo>
                <a:cubicBezTo>
                  <a:pt x="376" y="56"/>
                  <a:pt x="408" y="57"/>
                  <a:pt x="440" y="59"/>
                </a:cubicBezTo>
                <a:cubicBezTo>
                  <a:pt x="470" y="54"/>
                  <a:pt x="469" y="47"/>
                  <a:pt x="491" y="29"/>
                </a:cubicBezTo>
                <a:cubicBezTo>
                  <a:pt x="499" y="23"/>
                  <a:pt x="518" y="17"/>
                  <a:pt x="518" y="17"/>
                </a:cubicBezTo>
                <a:cubicBezTo>
                  <a:pt x="539" y="18"/>
                  <a:pt x="560" y="17"/>
                  <a:pt x="581" y="20"/>
                </a:cubicBezTo>
                <a:cubicBezTo>
                  <a:pt x="593" y="21"/>
                  <a:pt x="618" y="44"/>
                  <a:pt x="635" y="50"/>
                </a:cubicBezTo>
                <a:cubicBezTo>
                  <a:pt x="664" y="49"/>
                  <a:pt x="693" y="49"/>
                  <a:pt x="722" y="47"/>
                </a:cubicBezTo>
                <a:cubicBezTo>
                  <a:pt x="747" y="45"/>
                  <a:pt x="763" y="24"/>
                  <a:pt x="785" y="17"/>
                </a:cubicBezTo>
                <a:cubicBezTo>
                  <a:pt x="792" y="10"/>
                  <a:pt x="812" y="2"/>
                  <a:pt x="812" y="2"/>
                </a:cubicBezTo>
                <a:cubicBezTo>
                  <a:pt x="834" y="3"/>
                  <a:pt x="857" y="0"/>
                  <a:pt x="878" y="5"/>
                </a:cubicBezTo>
                <a:cubicBezTo>
                  <a:pt x="890" y="8"/>
                  <a:pt x="894" y="24"/>
                  <a:pt x="905" y="29"/>
                </a:cubicBezTo>
                <a:cubicBezTo>
                  <a:pt x="931" y="40"/>
                  <a:pt x="965" y="39"/>
                  <a:pt x="992" y="41"/>
                </a:cubicBezTo>
                <a:cubicBezTo>
                  <a:pt x="1005" y="40"/>
                  <a:pt x="1018" y="40"/>
                  <a:pt x="1031" y="38"/>
                </a:cubicBezTo>
                <a:cubicBezTo>
                  <a:pt x="1052" y="34"/>
                  <a:pt x="1067" y="12"/>
                  <a:pt x="1088" y="5"/>
                </a:cubicBezTo>
                <a:cubicBezTo>
                  <a:pt x="1102" y="6"/>
                  <a:pt x="1116" y="5"/>
                  <a:pt x="1130" y="8"/>
                </a:cubicBezTo>
                <a:cubicBezTo>
                  <a:pt x="1142" y="11"/>
                  <a:pt x="1148" y="43"/>
                  <a:pt x="1154" y="53"/>
                </a:cubicBezTo>
                <a:cubicBezTo>
                  <a:pt x="1159" y="62"/>
                  <a:pt x="1166" y="71"/>
                  <a:pt x="1172" y="80"/>
                </a:cubicBezTo>
                <a:cubicBezTo>
                  <a:pt x="1177" y="88"/>
                  <a:pt x="1181" y="107"/>
                  <a:pt x="1181" y="107"/>
                </a:cubicBezTo>
                <a:cubicBezTo>
                  <a:pt x="1180" y="124"/>
                  <a:pt x="1180" y="141"/>
                  <a:pt x="1178" y="158"/>
                </a:cubicBezTo>
                <a:cubicBezTo>
                  <a:pt x="1174" y="192"/>
                  <a:pt x="1129" y="240"/>
                  <a:pt x="1097" y="248"/>
                </a:cubicBezTo>
                <a:cubicBezTo>
                  <a:pt x="1078" y="261"/>
                  <a:pt x="1045" y="266"/>
                  <a:pt x="1022" y="269"/>
                </a:cubicBezTo>
                <a:cubicBezTo>
                  <a:pt x="720" y="267"/>
                  <a:pt x="421" y="257"/>
                  <a:pt x="119" y="254"/>
                </a:cubicBezTo>
                <a:cubicBezTo>
                  <a:pt x="89" y="248"/>
                  <a:pt x="60" y="243"/>
                  <a:pt x="38" y="221"/>
                </a:cubicBezTo>
                <a:cubicBezTo>
                  <a:pt x="29" y="194"/>
                  <a:pt x="25" y="165"/>
                  <a:pt x="17" y="137"/>
                </a:cubicBezTo>
                <a:cubicBezTo>
                  <a:pt x="14" y="126"/>
                  <a:pt x="12" y="115"/>
                  <a:pt x="8" y="104"/>
                </a:cubicBezTo>
                <a:cubicBezTo>
                  <a:pt x="7" y="101"/>
                  <a:pt x="5" y="98"/>
                  <a:pt x="2" y="95"/>
                </a:cubicBezTo>
                <a:cubicBezTo>
                  <a:pt x="0" y="93"/>
                  <a:pt x="4" y="99"/>
                  <a:pt x="5" y="101"/>
                </a:cubicBezTo>
                <a:close/>
              </a:path>
            </a:pathLst>
          </a:custGeom>
          <a:solidFill>
            <a:srgbClr val="FF9999"/>
          </a:solidFill>
          <a:ln w="9525">
            <a:solidFill>
              <a:schemeClr val="tx1"/>
            </a:solidFill>
            <a:round/>
            <a:headEnd/>
            <a:tailEnd/>
          </a:ln>
        </p:spPr>
        <p:txBody>
          <a:bodyPr/>
          <a:lstStyle/>
          <a:p>
            <a:endParaRPr lang="en-US"/>
          </a:p>
        </p:txBody>
      </p:sp>
      <p:sp>
        <p:nvSpPr>
          <p:cNvPr id="79903" name="Freeform 110"/>
          <p:cNvSpPr>
            <a:spLocks/>
          </p:cNvSpPr>
          <p:nvPr/>
        </p:nvSpPr>
        <p:spPr bwMode="auto">
          <a:xfrm>
            <a:off x="4999038" y="2978150"/>
            <a:ext cx="249237" cy="179388"/>
          </a:xfrm>
          <a:custGeom>
            <a:avLst/>
            <a:gdLst>
              <a:gd name="T0" fmla="*/ 2147483647 w 157"/>
              <a:gd name="T1" fmla="*/ 2147483647 h 113"/>
              <a:gd name="T2" fmla="*/ 2147483647 w 157"/>
              <a:gd name="T3" fmla="*/ 2147483647 h 113"/>
              <a:gd name="T4" fmla="*/ 2147483647 w 157"/>
              <a:gd name="T5" fmla="*/ 2147483647 h 113"/>
              <a:gd name="T6" fmla="*/ 2147483647 w 157"/>
              <a:gd name="T7" fmla="*/ 2147483647 h 113"/>
              <a:gd name="T8" fmla="*/ 2147483647 w 157"/>
              <a:gd name="T9" fmla="*/ 2147483647 h 113"/>
              <a:gd name="T10" fmla="*/ 2147483647 w 157"/>
              <a:gd name="T11" fmla="*/ 2147483647 h 113"/>
              <a:gd name="T12" fmla="*/ 2147483647 w 157"/>
              <a:gd name="T13" fmla="*/ 2147483647 h 113"/>
              <a:gd name="T14" fmla="*/ 2147483647 w 157"/>
              <a:gd name="T15" fmla="*/ 2147483647 h 113"/>
              <a:gd name="T16" fmla="*/ 2147483647 w 157"/>
              <a:gd name="T17" fmla="*/ 214748364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113"/>
              <a:gd name="T29" fmla="*/ 157 w 157"/>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113">
                <a:moveTo>
                  <a:pt x="15" y="10"/>
                </a:moveTo>
                <a:cubicBezTo>
                  <a:pt x="13" y="47"/>
                  <a:pt x="0" y="93"/>
                  <a:pt x="39" y="112"/>
                </a:cubicBezTo>
                <a:cubicBezTo>
                  <a:pt x="73" y="110"/>
                  <a:pt x="106" y="113"/>
                  <a:pt x="135" y="94"/>
                </a:cubicBezTo>
                <a:cubicBezTo>
                  <a:pt x="152" y="68"/>
                  <a:pt x="146" y="48"/>
                  <a:pt x="156" y="19"/>
                </a:cubicBezTo>
                <a:cubicBezTo>
                  <a:pt x="155" y="14"/>
                  <a:pt x="157" y="8"/>
                  <a:pt x="153" y="4"/>
                </a:cubicBezTo>
                <a:cubicBezTo>
                  <a:pt x="150" y="1"/>
                  <a:pt x="135" y="13"/>
                  <a:pt x="135" y="13"/>
                </a:cubicBezTo>
                <a:cubicBezTo>
                  <a:pt x="130" y="15"/>
                  <a:pt x="89" y="19"/>
                  <a:pt x="87" y="19"/>
                </a:cubicBezTo>
                <a:cubicBezTo>
                  <a:pt x="69" y="18"/>
                  <a:pt x="50" y="18"/>
                  <a:pt x="33" y="13"/>
                </a:cubicBezTo>
                <a:cubicBezTo>
                  <a:pt x="14" y="8"/>
                  <a:pt x="15" y="0"/>
                  <a:pt x="15" y="10"/>
                </a:cubicBezTo>
                <a:close/>
              </a:path>
            </a:pathLst>
          </a:custGeom>
          <a:gradFill rotWithShape="0">
            <a:gsLst>
              <a:gs pos="0">
                <a:srgbClr val="5E2F00"/>
              </a:gs>
              <a:gs pos="100000">
                <a:srgbClr val="CC6600"/>
              </a:gs>
            </a:gsLst>
            <a:lin ang="5400000" scaled="1"/>
          </a:gradFill>
          <a:ln w="9525">
            <a:solidFill>
              <a:schemeClr val="tx1"/>
            </a:solidFill>
            <a:round/>
            <a:headEnd/>
            <a:tailEnd/>
          </a:ln>
        </p:spPr>
        <p:txBody>
          <a:bodyPr/>
          <a:lstStyle/>
          <a:p>
            <a:endParaRPr lang="en-US"/>
          </a:p>
        </p:txBody>
      </p:sp>
      <p:sp>
        <p:nvSpPr>
          <p:cNvPr id="79904" name="Line 111"/>
          <p:cNvSpPr>
            <a:spLocks noChangeShapeType="1"/>
          </p:cNvSpPr>
          <p:nvPr/>
        </p:nvSpPr>
        <p:spPr bwMode="auto">
          <a:xfrm>
            <a:off x="0" y="609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9905" name="Line 113"/>
          <p:cNvSpPr>
            <a:spLocks noChangeShapeType="1"/>
          </p:cNvSpPr>
          <p:nvPr/>
        </p:nvSpPr>
        <p:spPr bwMode="auto">
          <a:xfrm>
            <a:off x="3581400" y="609600"/>
            <a:ext cx="0" cy="624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9906" name="AutoShape 114"/>
          <p:cNvSpPr>
            <a:spLocks noChangeArrowheads="1"/>
          </p:cNvSpPr>
          <p:nvPr/>
        </p:nvSpPr>
        <p:spPr bwMode="auto">
          <a:xfrm>
            <a:off x="3886200" y="4267200"/>
            <a:ext cx="762000" cy="1219200"/>
          </a:xfrm>
          <a:prstGeom prst="cube">
            <a:avLst>
              <a:gd name="adj" fmla="val 25000"/>
            </a:avLst>
          </a:prstGeom>
          <a:solidFill>
            <a:schemeClr val="bg2"/>
          </a:solidFill>
          <a:ln w="9525">
            <a:solidFill>
              <a:schemeClr val="tx1"/>
            </a:solidFill>
            <a:miter lim="800000"/>
            <a:headEnd/>
            <a:tailEnd/>
          </a:ln>
        </p:spPr>
        <p:txBody>
          <a:bodyPr wrap="none" anchor="ctr"/>
          <a:lstStyle/>
          <a:p>
            <a:endParaRPr lang="en-US"/>
          </a:p>
        </p:txBody>
      </p:sp>
      <p:sp>
        <p:nvSpPr>
          <p:cNvPr id="18547" name="AutoShape 115"/>
          <p:cNvSpPr>
            <a:spLocks noChangeArrowheads="1"/>
          </p:cNvSpPr>
          <p:nvPr/>
        </p:nvSpPr>
        <p:spPr bwMode="auto">
          <a:xfrm>
            <a:off x="4495800" y="4648200"/>
            <a:ext cx="304800" cy="381000"/>
          </a:xfrm>
          <a:prstGeom prst="flowChartMagneticDrum">
            <a:avLst/>
          </a:prstGeom>
          <a:gradFill rotWithShape="0">
            <a:gsLst>
              <a:gs pos="0">
                <a:schemeClr val="tx2"/>
              </a:gs>
              <a:gs pos="100000">
                <a:schemeClr val="tx2">
                  <a:gamma/>
                  <a:tint val="0"/>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79908" name="AutoShape 116"/>
          <p:cNvSpPr>
            <a:spLocks noChangeArrowheads="1"/>
          </p:cNvSpPr>
          <p:nvPr/>
        </p:nvSpPr>
        <p:spPr bwMode="auto">
          <a:xfrm>
            <a:off x="4114800" y="4038600"/>
            <a:ext cx="152400" cy="838200"/>
          </a:xfrm>
          <a:prstGeom prst="cube">
            <a:avLst>
              <a:gd name="adj" fmla="val 25000"/>
            </a:avLst>
          </a:prstGeom>
          <a:solidFill>
            <a:schemeClr val="bg2"/>
          </a:solidFill>
          <a:ln w="9525">
            <a:solidFill>
              <a:schemeClr val="bg2"/>
            </a:solidFill>
            <a:miter lim="800000"/>
            <a:headEnd/>
            <a:tailEnd/>
          </a:ln>
        </p:spPr>
        <p:txBody>
          <a:bodyPr wrap="none" anchor="ctr"/>
          <a:lstStyle/>
          <a:p>
            <a:endParaRPr lang="en-US"/>
          </a:p>
        </p:txBody>
      </p:sp>
      <p:sp>
        <p:nvSpPr>
          <p:cNvPr id="79909" name="AutoShape 117"/>
          <p:cNvSpPr>
            <a:spLocks noChangeArrowheads="1"/>
          </p:cNvSpPr>
          <p:nvPr/>
        </p:nvSpPr>
        <p:spPr bwMode="auto">
          <a:xfrm>
            <a:off x="4114800" y="4724400"/>
            <a:ext cx="76200" cy="76200"/>
          </a:xfrm>
          <a:prstGeom prst="flowChartOr">
            <a:avLst/>
          </a:prstGeom>
          <a:solidFill>
            <a:schemeClr val="accent1"/>
          </a:solidFill>
          <a:ln w="9525">
            <a:solidFill>
              <a:schemeClr val="tx1"/>
            </a:solidFill>
            <a:round/>
            <a:headEnd/>
            <a:tailEnd/>
          </a:ln>
        </p:spPr>
        <p:txBody>
          <a:bodyPr wrap="none" anchor="ctr"/>
          <a:lstStyle/>
          <a:p>
            <a:endParaRPr lang="en-US"/>
          </a:p>
        </p:txBody>
      </p:sp>
      <p:sp>
        <p:nvSpPr>
          <p:cNvPr id="79910" name="Freeform 118"/>
          <p:cNvSpPr>
            <a:spLocks/>
          </p:cNvSpPr>
          <p:nvPr/>
        </p:nvSpPr>
        <p:spPr bwMode="auto">
          <a:xfrm>
            <a:off x="5449888" y="5041900"/>
            <a:ext cx="671512" cy="428625"/>
          </a:xfrm>
          <a:custGeom>
            <a:avLst/>
            <a:gdLst>
              <a:gd name="T0" fmla="*/ 2147483647 w 423"/>
              <a:gd name="T1" fmla="*/ 0 h 270"/>
              <a:gd name="T2" fmla="*/ 0 w 423"/>
              <a:gd name="T3" fmla="*/ 2147483647 h 270"/>
              <a:gd name="T4" fmla="*/ 2147483647 w 423"/>
              <a:gd name="T5" fmla="*/ 2147483647 h 270"/>
              <a:gd name="T6" fmla="*/ 2147483647 w 423"/>
              <a:gd name="T7" fmla="*/ 2147483647 h 270"/>
              <a:gd name="T8" fmla="*/ 2147483647 w 423"/>
              <a:gd name="T9" fmla="*/ 2147483647 h 270"/>
              <a:gd name="T10" fmla="*/ 2147483647 w 423"/>
              <a:gd name="T11" fmla="*/ 2147483647 h 270"/>
              <a:gd name="T12" fmla="*/ 2147483647 w 423"/>
              <a:gd name="T13" fmla="*/ 2147483647 h 270"/>
              <a:gd name="T14" fmla="*/ 2147483647 w 423"/>
              <a:gd name="T15" fmla="*/ 2147483647 h 270"/>
              <a:gd name="T16" fmla="*/ 2147483647 w 423"/>
              <a:gd name="T17" fmla="*/ 2147483647 h 270"/>
              <a:gd name="T18" fmla="*/ 2147483647 w 423"/>
              <a:gd name="T19" fmla="*/ 2147483647 h 270"/>
              <a:gd name="T20" fmla="*/ 2147483647 w 423"/>
              <a:gd name="T21" fmla="*/ 2147483647 h 270"/>
              <a:gd name="T22" fmla="*/ 2147483647 w 423"/>
              <a:gd name="T23" fmla="*/ 2147483647 h 270"/>
              <a:gd name="T24" fmla="*/ 2147483647 w 423"/>
              <a:gd name="T25" fmla="*/ 2147483647 h 270"/>
              <a:gd name="T26" fmla="*/ 2147483647 w 423"/>
              <a:gd name="T27" fmla="*/ 2147483647 h 270"/>
              <a:gd name="T28" fmla="*/ 2147483647 w 423"/>
              <a:gd name="T29" fmla="*/ 2147483647 h 270"/>
              <a:gd name="T30" fmla="*/ 2147483647 w 423"/>
              <a:gd name="T31" fmla="*/ 2147483647 h 270"/>
              <a:gd name="T32" fmla="*/ 2147483647 w 423"/>
              <a:gd name="T33" fmla="*/ 2147483647 h 270"/>
              <a:gd name="T34" fmla="*/ 2147483647 w 423"/>
              <a:gd name="T35" fmla="*/ 2147483647 h 270"/>
              <a:gd name="T36" fmla="*/ 2147483647 w 423"/>
              <a:gd name="T37" fmla="*/ 2147483647 h 270"/>
              <a:gd name="T38" fmla="*/ 2147483647 w 423"/>
              <a:gd name="T39" fmla="*/ 2147483647 h 270"/>
              <a:gd name="T40" fmla="*/ 2147483647 w 423"/>
              <a:gd name="T41" fmla="*/ 2147483647 h 270"/>
              <a:gd name="T42" fmla="*/ 2147483647 w 423"/>
              <a:gd name="T43" fmla="*/ 2147483647 h 270"/>
              <a:gd name="T44" fmla="*/ 2147483647 w 423"/>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3"/>
              <a:gd name="T70" fmla="*/ 0 h 270"/>
              <a:gd name="T71" fmla="*/ 423 w 423"/>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3" h="270">
                <a:moveTo>
                  <a:pt x="30" y="0"/>
                </a:moveTo>
                <a:cubicBezTo>
                  <a:pt x="5" y="4"/>
                  <a:pt x="5" y="3"/>
                  <a:pt x="0" y="27"/>
                </a:cubicBezTo>
                <a:cubicBezTo>
                  <a:pt x="5" y="47"/>
                  <a:pt x="23" y="45"/>
                  <a:pt x="42" y="48"/>
                </a:cubicBezTo>
                <a:cubicBezTo>
                  <a:pt x="60" y="60"/>
                  <a:pt x="82" y="74"/>
                  <a:pt x="93" y="93"/>
                </a:cubicBezTo>
                <a:cubicBezTo>
                  <a:pt x="99" y="103"/>
                  <a:pt x="111" y="123"/>
                  <a:pt x="111" y="123"/>
                </a:cubicBezTo>
                <a:cubicBezTo>
                  <a:pt x="115" y="137"/>
                  <a:pt x="118" y="142"/>
                  <a:pt x="132" y="147"/>
                </a:cubicBezTo>
                <a:cubicBezTo>
                  <a:pt x="141" y="156"/>
                  <a:pt x="152" y="161"/>
                  <a:pt x="159" y="171"/>
                </a:cubicBezTo>
                <a:cubicBezTo>
                  <a:pt x="176" y="193"/>
                  <a:pt x="180" y="203"/>
                  <a:pt x="204" y="219"/>
                </a:cubicBezTo>
                <a:cubicBezTo>
                  <a:pt x="210" y="223"/>
                  <a:pt x="226" y="226"/>
                  <a:pt x="234" y="228"/>
                </a:cubicBezTo>
                <a:cubicBezTo>
                  <a:pt x="260" y="236"/>
                  <a:pt x="285" y="243"/>
                  <a:pt x="309" y="255"/>
                </a:cubicBezTo>
                <a:cubicBezTo>
                  <a:pt x="326" y="264"/>
                  <a:pt x="351" y="261"/>
                  <a:pt x="369" y="264"/>
                </a:cubicBezTo>
                <a:cubicBezTo>
                  <a:pt x="379" y="266"/>
                  <a:pt x="399" y="270"/>
                  <a:pt x="399" y="270"/>
                </a:cubicBezTo>
                <a:cubicBezTo>
                  <a:pt x="419" y="266"/>
                  <a:pt x="413" y="264"/>
                  <a:pt x="423" y="249"/>
                </a:cubicBezTo>
                <a:cubicBezTo>
                  <a:pt x="414" y="222"/>
                  <a:pt x="387" y="226"/>
                  <a:pt x="363" y="222"/>
                </a:cubicBezTo>
                <a:cubicBezTo>
                  <a:pt x="338" y="217"/>
                  <a:pt x="312" y="212"/>
                  <a:pt x="288" y="204"/>
                </a:cubicBezTo>
                <a:cubicBezTo>
                  <a:pt x="272" y="199"/>
                  <a:pt x="258" y="193"/>
                  <a:pt x="243" y="186"/>
                </a:cubicBezTo>
                <a:cubicBezTo>
                  <a:pt x="234" y="182"/>
                  <a:pt x="216" y="177"/>
                  <a:pt x="216" y="177"/>
                </a:cubicBezTo>
                <a:cubicBezTo>
                  <a:pt x="202" y="156"/>
                  <a:pt x="210" y="163"/>
                  <a:pt x="195" y="153"/>
                </a:cubicBezTo>
                <a:cubicBezTo>
                  <a:pt x="188" y="142"/>
                  <a:pt x="182" y="127"/>
                  <a:pt x="171" y="120"/>
                </a:cubicBezTo>
                <a:cubicBezTo>
                  <a:pt x="164" y="110"/>
                  <a:pt x="159" y="106"/>
                  <a:pt x="147" y="102"/>
                </a:cubicBezTo>
                <a:cubicBezTo>
                  <a:pt x="128" y="83"/>
                  <a:pt x="118" y="57"/>
                  <a:pt x="96" y="42"/>
                </a:cubicBezTo>
                <a:cubicBezTo>
                  <a:pt x="86" y="26"/>
                  <a:pt x="70" y="23"/>
                  <a:pt x="54" y="15"/>
                </a:cubicBezTo>
                <a:cubicBezTo>
                  <a:pt x="50" y="13"/>
                  <a:pt x="24" y="0"/>
                  <a:pt x="30" y="0"/>
                </a:cubicBezTo>
                <a:close/>
              </a:path>
            </a:pathLst>
          </a:custGeom>
          <a:solidFill>
            <a:schemeClr val="hlink"/>
          </a:solidFill>
          <a:ln w="9525">
            <a:solidFill>
              <a:schemeClr val="tx1"/>
            </a:solidFill>
            <a:round/>
            <a:headEnd/>
            <a:tailEnd/>
          </a:ln>
        </p:spPr>
        <p:txBody>
          <a:bodyPr/>
          <a:lstStyle/>
          <a:p>
            <a:endParaRPr lang="en-US"/>
          </a:p>
        </p:txBody>
      </p:sp>
      <p:sp>
        <p:nvSpPr>
          <p:cNvPr id="79911" name="Freeform 119"/>
          <p:cNvSpPr>
            <a:spLocks/>
          </p:cNvSpPr>
          <p:nvPr/>
        </p:nvSpPr>
        <p:spPr bwMode="auto">
          <a:xfrm>
            <a:off x="6053138" y="5413375"/>
            <a:ext cx="90487" cy="57150"/>
          </a:xfrm>
          <a:custGeom>
            <a:avLst/>
            <a:gdLst>
              <a:gd name="T0" fmla="*/ 2147483647 w 57"/>
              <a:gd name="T1" fmla="*/ 2147483647 h 36"/>
              <a:gd name="T2" fmla="*/ 2147483647 w 57"/>
              <a:gd name="T3" fmla="*/ 0 h 36"/>
              <a:gd name="T4" fmla="*/ 2147483647 w 57"/>
              <a:gd name="T5" fmla="*/ 2147483647 h 36"/>
              <a:gd name="T6" fmla="*/ 2147483647 w 57"/>
              <a:gd name="T7" fmla="*/ 2147483647 h 36"/>
              <a:gd name="T8" fmla="*/ 2147483647 w 57"/>
              <a:gd name="T9" fmla="*/ 2147483647 h 36"/>
              <a:gd name="T10" fmla="*/ 2147483647 w 57"/>
              <a:gd name="T11" fmla="*/ 2147483647 h 36"/>
              <a:gd name="T12" fmla="*/ 0 60000 65536"/>
              <a:gd name="T13" fmla="*/ 0 60000 65536"/>
              <a:gd name="T14" fmla="*/ 0 60000 65536"/>
              <a:gd name="T15" fmla="*/ 0 60000 65536"/>
              <a:gd name="T16" fmla="*/ 0 60000 65536"/>
              <a:gd name="T17" fmla="*/ 0 60000 65536"/>
              <a:gd name="T18" fmla="*/ 0 w 57"/>
              <a:gd name="T19" fmla="*/ 0 h 36"/>
              <a:gd name="T20" fmla="*/ 57 w 5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7" h="36">
                <a:moveTo>
                  <a:pt x="40" y="21"/>
                </a:moveTo>
                <a:cubicBezTo>
                  <a:pt x="36" y="9"/>
                  <a:pt x="34" y="4"/>
                  <a:pt x="22" y="0"/>
                </a:cubicBezTo>
                <a:cubicBezTo>
                  <a:pt x="14" y="2"/>
                  <a:pt x="2" y="0"/>
                  <a:pt x="1" y="12"/>
                </a:cubicBezTo>
                <a:cubicBezTo>
                  <a:pt x="0" y="18"/>
                  <a:pt x="0" y="25"/>
                  <a:pt x="4" y="30"/>
                </a:cubicBezTo>
                <a:cubicBezTo>
                  <a:pt x="8" y="35"/>
                  <a:pt x="22" y="36"/>
                  <a:pt x="22" y="36"/>
                </a:cubicBezTo>
                <a:cubicBezTo>
                  <a:pt x="57" y="30"/>
                  <a:pt x="44" y="22"/>
                  <a:pt x="28" y="6"/>
                </a:cubicBezTo>
              </a:path>
            </a:pathLst>
          </a:custGeom>
          <a:solidFill>
            <a:schemeClr val="tx2"/>
          </a:solidFill>
          <a:ln w="9525">
            <a:solidFill>
              <a:schemeClr val="tx1"/>
            </a:solidFill>
            <a:round/>
            <a:headEnd/>
            <a:tailEnd/>
          </a:ln>
        </p:spPr>
        <p:txBody>
          <a:bodyPr/>
          <a:lstStyle/>
          <a:p>
            <a:endParaRPr lang="en-US"/>
          </a:p>
        </p:txBody>
      </p:sp>
      <p:sp>
        <p:nvSpPr>
          <p:cNvPr id="79912" name="Freeform 122"/>
          <p:cNvSpPr>
            <a:spLocks/>
          </p:cNvSpPr>
          <p:nvPr/>
        </p:nvSpPr>
        <p:spPr bwMode="auto">
          <a:xfrm>
            <a:off x="5372100" y="496252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13" name="Oval 123"/>
          <p:cNvSpPr>
            <a:spLocks noChangeArrowheads="1"/>
          </p:cNvSpPr>
          <p:nvPr/>
        </p:nvSpPr>
        <p:spPr bwMode="auto">
          <a:xfrm>
            <a:off x="5297488" y="50419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14" name="Freeform 124"/>
          <p:cNvSpPr>
            <a:spLocks/>
          </p:cNvSpPr>
          <p:nvPr/>
        </p:nvSpPr>
        <p:spPr bwMode="auto">
          <a:xfrm>
            <a:off x="5449888" y="504190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15" name="Oval 125"/>
          <p:cNvSpPr>
            <a:spLocks noChangeArrowheads="1"/>
          </p:cNvSpPr>
          <p:nvPr/>
        </p:nvSpPr>
        <p:spPr bwMode="auto">
          <a:xfrm>
            <a:off x="5491163" y="50927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16" name="Freeform 126"/>
          <p:cNvSpPr>
            <a:spLocks/>
          </p:cNvSpPr>
          <p:nvPr/>
        </p:nvSpPr>
        <p:spPr bwMode="auto">
          <a:xfrm>
            <a:off x="5372100" y="511492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17" name="Oval 127"/>
          <p:cNvSpPr>
            <a:spLocks noChangeArrowheads="1"/>
          </p:cNvSpPr>
          <p:nvPr/>
        </p:nvSpPr>
        <p:spPr bwMode="auto">
          <a:xfrm>
            <a:off x="5414963" y="51689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18" name="Freeform 128"/>
          <p:cNvSpPr>
            <a:spLocks/>
          </p:cNvSpPr>
          <p:nvPr/>
        </p:nvSpPr>
        <p:spPr bwMode="auto">
          <a:xfrm>
            <a:off x="5373688" y="519430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19" name="Oval 129"/>
          <p:cNvSpPr>
            <a:spLocks noChangeArrowheads="1"/>
          </p:cNvSpPr>
          <p:nvPr/>
        </p:nvSpPr>
        <p:spPr bwMode="auto">
          <a:xfrm>
            <a:off x="5414963" y="52451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20" name="Freeform 130"/>
          <p:cNvSpPr>
            <a:spLocks/>
          </p:cNvSpPr>
          <p:nvPr/>
        </p:nvSpPr>
        <p:spPr bwMode="auto">
          <a:xfrm>
            <a:off x="5295900" y="503872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21" name="Oval 131"/>
          <p:cNvSpPr>
            <a:spLocks noChangeArrowheads="1"/>
          </p:cNvSpPr>
          <p:nvPr/>
        </p:nvSpPr>
        <p:spPr bwMode="auto">
          <a:xfrm>
            <a:off x="5338763" y="50927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22" name="Freeform 132"/>
          <p:cNvSpPr>
            <a:spLocks/>
          </p:cNvSpPr>
          <p:nvPr/>
        </p:nvSpPr>
        <p:spPr bwMode="auto">
          <a:xfrm>
            <a:off x="5221288" y="511810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23" name="Oval 133"/>
          <p:cNvSpPr>
            <a:spLocks noChangeArrowheads="1"/>
          </p:cNvSpPr>
          <p:nvPr/>
        </p:nvSpPr>
        <p:spPr bwMode="auto">
          <a:xfrm>
            <a:off x="5262563" y="51689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24" name="Freeform 134"/>
          <p:cNvSpPr>
            <a:spLocks/>
          </p:cNvSpPr>
          <p:nvPr/>
        </p:nvSpPr>
        <p:spPr bwMode="auto">
          <a:xfrm>
            <a:off x="5102225" y="491172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25" name="Oval 135"/>
          <p:cNvSpPr>
            <a:spLocks noChangeArrowheads="1"/>
          </p:cNvSpPr>
          <p:nvPr/>
        </p:nvSpPr>
        <p:spPr bwMode="auto">
          <a:xfrm>
            <a:off x="5145088" y="49657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26" name="Freeform 136"/>
          <p:cNvSpPr>
            <a:spLocks/>
          </p:cNvSpPr>
          <p:nvPr/>
        </p:nvSpPr>
        <p:spPr bwMode="auto">
          <a:xfrm>
            <a:off x="5189538" y="478155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27" name="Oval 137"/>
          <p:cNvSpPr>
            <a:spLocks noChangeArrowheads="1"/>
          </p:cNvSpPr>
          <p:nvPr/>
        </p:nvSpPr>
        <p:spPr bwMode="auto">
          <a:xfrm>
            <a:off x="5265738" y="48577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28" name="Freeform 138"/>
          <p:cNvSpPr>
            <a:spLocks/>
          </p:cNvSpPr>
          <p:nvPr/>
        </p:nvSpPr>
        <p:spPr bwMode="auto">
          <a:xfrm>
            <a:off x="6164263" y="5130800"/>
            <a:ext cx="454025" cy="336550"/>
          </a:xfrm>
          <a:custGeom>
            <a:avLst/>
            <a:gdLst>
              <a:gd name="T0" fmla="*/ 2147483647 w 286"/>
              <a:gd name="T1" fmla="*/ 2147483647 h 212"/>
              <a:gd name="T2" fmla="*/ 2147483647 w 286"/>
              <a:gd name="T3" fmla="*/ 2147483647 h 212"/>
              <a:gd name="T4" fmla="*/ 2147483647 w 286"/>
              <a:gd name="T5" fmla="*/ 2147483647 h 212"/>
              <a:gd name="T6" fmla="*/ 2147483647 w 286"/>
              <a:gd name="T7" fmla="*/ 2147483647 h 212"/>
              <a:gd name="T8" fmla="*/ 2147483647 w 286"/>
              <a:gd name="T9" fmla="*/ 2147483647 h 212"/>
              <a:gd name="T10" fmla="*/ 2147483647 w 286"/>
              <a:gd name="T11" fmla="*/ 2147483647 h 212"/>
              <a:gd name="T12" fmla="*/ 2147483647 w 286"/>
              <a:gd name="T13" fmla="*/ 2147483647 h 212"/>
              <a:gd name="T14" fmla="*/ 2147483647 w 286"/>
              <a:gd name="T15" fmla="*/ 2147483647 h 212"/>
              <a:gd name="T16" fmla="*/ 2147483647 w 286"/>
              <a:gd name="T17" fmla="*/ 2147483647 h 212"/>
              <a:gd name="T18" fmla="*/ 2147483647 w 286"/>
              <a:gd name="T19" fmla="*/ 0 h 212"/>
              <a:gd name="T20" fmla="*/ 2147483647 w 286"/>
              <a:gd name="T21" fmla="*/ 2147483647 h 212"/>
              <a:gd name="T22" fmla="*/ 2147483647 w 286"/>
              <a:gd name="T23" fmla="*/ 2147483647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
              <a:gd name="T37" fmla="*/ 0 h 212"/>
              <a:gd name="T38" fmla="*/ 286 w 286"/>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 h="212">
                <a:moveTo>
                  <a:pt x="30" y="48"/>
                </a:moveTo>
                <a:cubicBezTo>
                  <a:pt x="17" y="67"/>
                  <a:pt x="12" y="90"/>
                  <a:pt x="6" y="112"/>
                </a:cubicBezTo>
                <a:cubicBezTo>
                  <a:pt x="11" y="194"/>
                  <a:pt x="0" y="186"/>
                  <a:pt x="66" y="208"/>
                </a:cubicBezTo>
                <a:cubicBezTo>
                  <a:pt x="78" y="207"/>
                  <a:pt x="91" y="209"/>
                  <a:pt x="102" y="204"/>
                </a:cubicBezTo>
                <a:cubicBezTo>
                  <a:pt x="112" y="199"/>
                  <a:pt x="115" y="184"/>
                  <a:pt x="126" y="180"/>
                </a:cubicBezTo>
                <a:cubicBezTo>
                  <a:pt x="130" y="179"/>
                  <a:pt x="134" y="177"/>
                  <a:pt x="138" y="176"/>
                </a:cubicBezTo>
                <a:cubicBezTo>
                  <a:pt x="147" y="177"/>
                  <a:pt x="158" y="176"/>
                  <a:pt x="166" y="180"/>
                </a:cubicBezTo>
                <a:cubicBezTo>
                  <a:pt x="218" y="208"/>
                  <a:pt x="163" y="200"/>
                  <a:pt x="222" y="212"/>
                </a:cubicBezTo>
                <a:cubicBezTo>
                  <a:pt x="271" y="206"/>
                  <a:pt x="252" y="205"/>
                  <a:pt x="274" y="172"/>
                </a:cubicBezTo>
                <a:cubicBezTo>
                  <a:pt x="286" y="122"/>
                  <a:pt x="286" y="16"/>
                  <a:pt x="222" y="0"/>
                </a:cubicBezTo>
                <a:cubicBezTo>
                  <a:pt x="175" y="1"/>
                  <a:pt x="129" y="2"/>
                  <a:pt x="82" y="4"/>
                </a:cubicBezTo>
                <a:cubicBezTo>
                  <a:pt x="68" y="5"/>
                  <a:pt x="30" y="49"/>
                  <a:pt x="30" y="48"/>
                </a:cubicBezTo>
                <a:close/>
              </a:path>
            </a:pathLst>
          </a:custGeom>
          <a:solidFill>
            <a:schemeClr val="bg1"/>
          </a:solidFill>
          <a:ln w="9525">
            <a:solidFill>
              <a:schemeClr val="tx1"/>
            </a:solidFill>
            <a:round/>
            <a:headEnd/>
            <a:tailEnd/>
          </a:ln>
        </p:spPr>
        <p:txBody>
          <a:bodyPr/>
          <a:lstStyle/>
          <a:p>
            <a:endParaRPr lang="en-US"/>
          </a:p>
        </p:txBody>
      </p:sp>
      <p:sp>
        <p:nvSpPr>
          <p:cNvPr id="79929" name="Freeform 139"/>
          <p:cNvSpPr>
            <a:spLocks/>
          </p:cNvSpPr>
          <p:nvPr/>
        </p:nvSpPr>
        <p:spPr bwMode="auto">
          <a:xfrm>
            <a:off x="5451475" y="465137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30" name="Oval 140"/>
          <p:cNvSpPr>
            <a:spLocks noChangeArrowheads="1"/>
          </p:cNvSpPr>
          <p:nvPr/>
        </p:nvSpPr>
        <p:spPr bwMode="auto">
          <a:xfrm>
            <a:off x="5494338" y="47053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31" name="Freeform 141"/>
          <p:cNvSpPr>
            <a:spLocks/>
          </p:cNvSpPr>
          <p:nvPr/>
        </p:nvSpPr>
        <p:spPr bwMode="auto">
          <a:xfrm>
            <a:off x="5529263" y="473075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32" name="Oval 142"/>
          <p:cNvSpPr>
            <a:spLocks noChangeArrowheads="1"/>
          </p:cNvSpPr>
          <p:nvPr/>
        </p:nvSpPr>
        <p:spPr bwMode="auto">
          <a:xfrm>
            <a:off x="5570538" y="47815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33" name="Freeform 143"/>
          <p:cNvSpPr>
            <a:spLocks/>
          </p:cNvSpPr>
          <p:nvPr/>
        </p:nvSpPr>
        <p:spPr bwMode="auto">
          <a:xfrm>
            <a:off x="5451475" y="480377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34" name="Oval 144"/>
          <p:cNvSpPr>
            <a:spLocks noChangeArrowheads="1"/>
          </p:cNvSpPr>
          <p:nvPr/>
        </p:nvSpPr>
        <p:spPr bwMode="auto">
          <a:xfrm>
            <a:off x="5494338" y="48577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35" name="Freeform 145"/>
          <p:cNvSpPr>
            <a:spLocks/>
          </p:cNvSpPr>
          <p:nvPr/>
        </p:nvSpPr>
        <p:spPr bwMode="auto">
          <a:xfrm>
            <a:off x="5453063" y="488315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36" name="Oval 146"/>
          <p:cNvSpPr>
            <a:spLocks noChangeArrowheads="1"/>
          </p:cNvSpPr>
          <p:nvPr/>
        </p:nvSpPr>
        <p:spPr bwMode="auto">
          <a:xfrm>
            <a:off x="5494338" y="49339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37" name="Freeform 147"/>
          <p:cNvSpPr>
            <a:spLocks/>
          </p:cNvSpPr>
          <p:nvPr/>
        </p:nvSpPr>
        <p:spPr bwMode="auto">
          <a:xfrm>
            <a:off x="5375275" y="472757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38" name="Oval 148"/>
          <p:cNvSpPr>
            <a:spLocks noChangeArrowheads="1"/>
          </p:cNvSpPr>
          <p:nvPr/>
        </p:nvSpPr>
        <p:spPr bwMode="auto">
          <a:xfrm>
            <a:off x="5418138" y="47815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39" name="Freeform 149"/>
          <p:cNvSpPr>
            <a:spLocks/>
          </p:cNvSpPr>
          <p:nvPr/>
        </p:nvSpPr>
        <p:spPr bwMode="auto">
          <a:xfrm>
            <a:off x="5265738" y="470535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40" name="Oval 150"/>
          <p:cNvSpPr>
            <a:spLocks noChangeArrowheads="1"/>
          </p:cNvSpPr>
          <p:nvPr/>
        </p:nvSpPr>
        <p:spPr bwMode="auto">
          <a:xfrm>
            <a:off x="5341938" y="47815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41" name="Freeform 151"/>
          <p:cNvSpPr>
            <a:spLocks/>
          </p:cNvSpPr>
          <p:nvPr/>
        </p:nvSpPr>
        <p:spPr bwMode="auto">
          <a:xfrm>
            <a:off x="5299075" y="4575175"/>
            <a:ext cx="198438"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79942" name="Oval 152"/>
          <p:cNvSpPr>
            <a:spLocks noChangeArrowheads="1"/>
          </p:cNvSpPr>
          <p:nvPr/>
        </p:nvSpPr>
        <p:spPr bwMode="auto">
          <a:xfrm>
            <a:off x="5341938" y="46291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43" name="Freeform 153"/>
          <p:cNvSpPr>
            <a:spLocks/>
          </p:cNvSpPr>
          <p:nvPr/>
        </p:nvSpPr>
        <p:spPr bwMode="auto">
          <a:xfrm>
            <a:off x="5265738" y="485775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44" name="Oval 154"/>
          <p:cNvSpPr>
            <a:spLocks noChangeArrowheads="1"/>
          </p:cNvSpPr>
          <p:nvPr/>
        </p:nvSpPr>
        <p:spPr bwMode="auto">
          <a:xfrm>
            <a:off x="5341938" y="49339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45" name="Freeform 155"/>
          <p:cNvSpPr>
            <a:spLocks/>
          </p:cNvSpPr>
          <p:nvPr/>
        </p:nvSpPr>
        <p:spPr bwMode="auto">
          <a:xfrm>
            <a:off x="5341938" y="4857750"/>
            <a:ext cx="179387"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79946" name="Oval 156"/>
          <p:cNvSpPr>
            <a:spLocks noChangeArrowheads="1"/>
          </p:cNvSpPr>
          <p:nvPr/>
        </p:nvSpPr>
        <p:spPr bwMode="auto">
          <a:xfrm>
            <a:off x="5418138" y="493395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9947" name="Freeform 157"/>
          <p:cNvSpPr>
            <a:spLocks/>
          </p:cNvSpPr>
          <p:nvPr/>
        </p:nvSpPr>
        <p:spPr bwMode="auto">
          <a:xfrm>
            <a:off x="6316663" y="5505450"/>
            <a:ext cx="460375" cy="354013"/>
          </a:xfrm>
          <a:custGeom>
            <a:avLst/>
            <a:gdLst>
              <a:gd name="T0" fmla="*/ 2147483647 w 290"/>
              <a:gd name="T1" fmla="*/ 2147483647 h 223"/>
              <a:gd name="T2" fmla="*/ 2147483647 w 290"/>
              <a:gd name="T3" fmla="*/ 2147483647 h 223"/>
              <a:gd name="T4" fmla="*/ 2147483647 w 290"/>
              <a:gd name="T5" fmla="*/ 2147483647 h 223"/>
              <a:gd name="T6" fmla="*/ 2147483647 w 290"/>
              <a:gd name="T7" fmla="*/ 2147483647 h 223"/>
              <a:gd name="T8" fmla="*/ 2147483647 w 290"/>
              <a:gd name="T9" fmla="*/ 2147483647 h 223"/>
              <a:gd name="T10" fmla="*/ 2147483647 w 290"/>
              <a:gd name="T11" fmla="*/ 2147483647 h 223"/>
              <a:gd name="T12" fmla="*/ 2147483647 w 290"/>
              <a:gd name="T13" fmla="*/ 2147483647 h 223"/>
              <a:gd name="T14" fmla="*/ 2147483647 w 290"/>
              <a:gd name="T15" fmla="*/ 2147483647 h 223"/>
              <a:gd name="T16" fmla="*/ 2147483647 w 290"/>
              <a:gd name="T17" fmla="*/ 2147483647 h 223"/>
              <a:gd name="T18" fmla="*/ 2147483647 w 290"/>
              <a:gd name="T19" fmla="*/ 2147483647 h 223"/>
              <a:gd name="T20" fmla="*/ 2147483647 w 290"/>
              <a:gd name="T21" fmla="*/ 2147483647 h 223"/>
              <a:gd name="T22" fmla="*/ 2147483647 w 290"/>
              <a:gd name="T23" fmla="*/ 2147483647 h 223"/>
              <a:gd name="T24" fmla="*/ 2147483647 w 290"/>
              <a:gd name="T25" fmla="*/ 2147483647 h 223"/>
              <a:gd name="T26" fmla="*/ 2147483647 w 290"/>
              <a:gd name="T27" fmla="*/ 2147483647 h 223"/>
              <a:gd name="T28" fmla="*/ 2147483647 w 290"/>
              <a:gd name="T29" fmla="*/ 2147483647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0"/>
              <a:gd name="T46" fmla="*/ 0 h 223"/>
              <a:gd name="T47" fmla="*/ 290 w 290"/>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0" h="223">
                <a:moveTo>
                  <a:pt x="26" y="196"/>
                </a:moveTo>
                <a:cubicBezTo>
                  <a:pt x="25" y="192"/>
                  <a:pt x="24" y="188"/>
                  <a:pt x="22" y="184"/>
                </a:cubicBezTo>
                <a:cubicBezTo>
                  <a:pt x="20" y="180"/>
                  <a:pt x="16" y="176"/>
                  <a:pt x="14" y="172"/>
                </a:cubicBezTo>
                <a:cubicBezTo>
                  <a:pt x="11" y="164"/>
                  <a:pt x="6" y="148"/>
                  <a:pt x="6" y="148"/>
                </a:cubicBezTo>
                <a:cubicBezTo>
                  <a:pt x="8" y="116"/>
                  <a:pt x="0" y="35"/>
                  <a:pt x="46" y="20"/>
                </a:cubicBezTo>
                <a:cubicBezTo>
                  <a:pt x="59" y="21"/>
                  <a:pt x="74" y="18"/>
                  <a:pt x="86" y="24"/>
                </a:cubicBezTo>
                <a:cubicBezTo>
                  <a:pt x="95" y="28"/>
                  <a:pt x="93" y="45"/>
                  <a:pt x="102" y="48"/>
                </a:cubicBezTo>
                <a:cubicBezTo>
                  <a:pt x="106" y="49"/>
                  <a:pt x="110" y="51"/>
                  <a:pt x="114" y="52"/>
                </a:cubicBezTo>
                <a:cubicBezTo>
                  <a:pt x="173" y="46"/>
                  <a:pt x="148" y="49"/>
                  <a:pt x="186" y="24"/>
                </a:cubicBezTo>
                <a:cubicBezTo>
                  <a:pt x="202" y="0"/>
                  <a:pt x="221" y="9"/>
                  <a:pt x="250" y="12"/>
                </a:cubicBezTo>
                <a:cubicBezTo>
                  <a:pt x="280" y="22"/>
                  <a:pt x="283" y="53"/>
                  <a:pt x="290" y="80"/>
                </a:cubicBezTo>
                <a:cubicBezTo>
                  <a:pt x="289" y="103"/>
                  <a:pt x="288" y="125"/>
                  <a:pt x="286" y="148"/>
                </a:cubicBezTo>
                <a:cubicBezTo>
                  <a:pt x="279" y="223"/>
                  <a:pt x="136" y="217"/>
                  <a:pt x="90" y="220"/>
                </a:cubicBezTo>
                <a:cubicBezTo>
                  <a:pt x="52" y="215"/>
                  <a:pt x="70" y="221"/>
                  <a:pt x="38" y="200"/>
                </a:cubicBezTo>
                <a:cubicBezTo>
                  <a:pt x="34" y="198"/>
                  <a:pt x="26" y="196"/>
                  <a:pt x="26" y="196"/>
                </a:cubicBezTo>
                <a:close/>
              </a:path>
            </a:pathLst>
          </a:custGeom>
          <a:solidFill>
            <a:schemeClr val="bg1"/>
          </a:solidFill>
          <a:ln w="9525">
            <a:solidFill>
              <a:schemeClr val="tx1"/>
            </a:solidFill>
            <a:round/>
            <a:headEnd/>
            <a:tailEnd/>
          </a:ln>
        </p:spPr>
        <p:txBody>
          <a:bodyPr/>
          <a:lstStyle/>
          <a:p>
            <a:endParaRPr lang="en-US"/>
          </a:p>
        </p:txBody>
      </p:sp>
      <p:sp>
        <p:nvSpPr>
          <p:cNvPr id="79948" name="Freeform 158"/>
          <p:cNvSpPr>
            <a:spLocks/>
          </p:cNvSpPr>
          <p:nvPr/>
        </p:nvSpPr>
        <p:spPr bwMode="auto">
          <a:xfrm>
            <a:off x="6135688" y="4813300"/>
            <a:ext cx="582612" cy="425450"/>
          </a:xfrm>
          <a:custGeom>
            <a:avLst/>
            <a:gdLst>
              <a:gd name="T0" fmla="*/ 2147483647 w 367"/>
              <a:gd name="T1" fmla="*/ 2147483647 h 268"/>
              <a:gd name="T2" fmla="*/ 0 w 367"/>
              <a:gd name="T3" fmla="*/ 2147483647 h 268"/>
              <a:gd name="T4" fmla="*/ 2147483647 w 367"/>
              <a:gd name="T5" fmla="*/ 2147483647 h 268"/>
              <a:gd name="T6" fmla="*/ 2147483647 w 367"/>
              <a:gd name="T7" fmla="*/ 2147483647 h 268"/>
              <a:gd name="T8" fmla="*/ 2147483647 w 367"/>
              <a:gd name="T9" fmla="*/ 2147483647 h 268"/>
              <a:gd name="T10" fmla="*/ 2147483647 w 367"/>
              <a:gd name="T11" fmla="*/ 0 h 268"/>
              <a:gd name="T12" fmla="*/ 2147483647 w 367"/>
              <a:gd name="T13" fmla="*/ 2147483647 h 268"/>
              <a:gd name="T14" fmla="*/ 2147483647 w 367"/>
              <a:gd name="T15" fmla="*/ 2147483647 h 268"/>
              <a:gd name="T16" fmla="*/ 2147483647 w 367"/>
              <a:gd name="T17" fmla="*/ 2147483647 h 268"/>
              <a:gd name="T18" fmla="*/ 2147483647 w 367"/>
              <a:gd name="T19" fmla="*/ 2147483647 h 268"/>
              <a:gd name="T20" fmla="*/ 2147483647 w 367"/>
              <a:gd name="T21" fmla="*/ 2147483647 h 268"/>
              <a:gd name="T22" fmla="*/ 2147483647 w 367"/>
              <a:gd name="T23" fmla="*/ 2147483647 h 268"/>
              <a:gd name="T24" fmla="*/ 2147483647 w 367"/>
              <a:gd name="T25" fmla="*/ 2147483647 h 268"/>
              <a:gd name="T26" fmla="*/ 2147483647 w 367"/>
              <a:gd name="T27" fmla="*/ 2147483647 h 268"/>
              <a:gd name="T28" fmla="*/ 2147483647 w 367"/>
              <a:gd name="T29" fmla="*/ 2147483647 h 268"/>
              <a:gd name="T30" fmla="*/ 2147483647 w 367"/>
              <a:gd name="T31" fmla="*/ 2147483647 h 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268"/>
              <a:gd name="T50" fmla="*/ 367 w 367"/>
              <a:gd name="T51" fmla="*/ 268 h 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268">
                <a:moveTo>
                  <a:pt x="44" y="264"/>
                </a:moveTo>
                <a:cubicBezTo>
                  <a:pt x="0" y="259"/>
                  <a:pt x="6" y="263"/>
                  <a:pt x="0" y="224"/>
                </a:cubicBezTo>
                <a:cubicBezTo>
                  <a:pt x="1" y="211"/>
                  <a:pt x="2" y="197"/>
                  <a:pt x="4" y="184"/>
                </a:cubicBezTo>
                <a:cubicBezTo>
                  <a:pt x="11" y="145"/>
                  <a:pt x="38" y="47"/>
                  <a:pt x="72" y="24"/>
                </a:cubicBezTo>
                <a:cubicBezTo>
                  <a:pt x="85" y="5"/>
                  <a:pt x="75" y="14"/>
                  <a:pt x="104" y="4"/>
                </a:cubicBezTo>
                <a:cubicBezTo>
                  <a:pt x="108" y="3"/>
                  <a:pt x="116" y="0"/>
                  <a:pt x="116" y="0"/>
                </a:cubicBezTo>
                <a:cubicBezTo>
                  <a:pt x="166" y="3"/>
                  <a:pt x="216" y="4"/>
                  <a:pt x="264" y="20"/>
                </a:cubicBezTo>
                <a:cubicBezTo>
                  <a:pt x="286" y="27"/>
                  <a:pt x="332" y="32"/>
                  <a:pt x="332" y="32"/>
                </a:cubicBezTo>
                <a:cubicBezTo>
                  <a:pt x="357" y="49"/>
                  <a:pt x="351" y="88"/>
                  <a:pt x="360" y="116"/>
                </a:cubicBezTo>
                <a:cubicBezTo>
                  <a:pt x="359" y="142"/>
                  <a:pt x="367" y="191"/>
                  <a:pt x="344" y="216"/>
                </a:cubicBezTo>
                <a:cubicBezTo>
                  <a:pt x="336" y="224"/>
                  <a:pt x="326" y="231"/>
                  <a:pt x="320" y="240"/>
                </a:cubicBezTo>
                <a:cubicBezTo>
                  <a:pt x="302" y="268"/>
                  <a:pt x="313" y="261"/>
                  <a:pt x="292" y="268"/>
                </a:cubicBezTo>
                <a:cubicBezTo>
                  <a:pt x="258" y="263"/>
                  <a:pt x="253" y="250"/>
                  <a:pt x="224" y="240"/>
                </a:cubicBezTo>
                <a:cubicBezTo>
                  <a:pt x="151" y="242"/>
                  <a:pt x="119" y="234"/>
                  <a:pt x="64" y="252"/>
                </a:cubicBezTo>
                <a:cubicBezTo>
                  <a:pt x="57" y="259"/>
                  <a:pt x="52" y="268"/>
                  <a:pt x="40" y="268"/>
                </a:cubicBezTo>
                <a:cubicBezTo>
                  <a:pt x="38" y="268"/>
                  <a:pt x="43" y="265"/>
                  <a:pt x="44" y="264"/>
                </a:cubicBezTo>
                <a:close/>
              </a:path>
            </a:pathLst>
          </a:custGeom>
          <a:solidFill>
            <a:srgbClr val="FF9999"/>
          </a:solidFill>
          <a:ln w="9525">
            <a:solidFill>
              <a:schemeClr val="tx1"/>
            </a:solidFill>
            <a:round/>
            <a:headEnd/>
            <a:tailEnd/>
          </a:ln>
        </p:spPr>
        <p:txBody>
          <a:bodyPr/>
          <a:lstStyle/>
          <a:p>
            <a:endParaRPr lang="en-US"/>
          </a:p>
        </p:txBody>
      </p:sp>
      <p:sp>
        <p:nvSpPr>
          <p:cNvPr id="79949" name="Freeform 159"/>
          <p:cNvSpPr>
            <a:spLocks/>
          </p:cNvSpPr>
          <p:nvPr/>
        </p:nvSpPr>
        <p:spPr bwMode="auto">
          <a:xfrm>
            <a:off x="6248400" y="5715000"/>
            <a:ext cx="615950" cy="534988"/>
          </a:xfrm>
          <a:custGeom>
            <a:avLst/>
            <a:gdLst>
              <a:gd name="T0" fmla="*/ 2147483647 w 388"/>
              <a:gd name="T1" fmla="*/ 2147483647 h 337"/>
              <a:gd name="T2" fmla="*/ 2147483647 w 388"/>
              <a:gd name="T3" fmla="*/ 2147483647 h 337"/>
              <a:gd name="T4" fmla="*/ 2147483647 w 388"/>
              <a:gd name="T5" fmla="*/ 2147483647 h 337"/>
              <a:gd name="T6" fmla="*/ 2147483647 w 388"/>
              <a:gd name="T7" fmla="*/ 2147483647 h 337"/>
              <a:gd name="T8" fmla="*/ 2147483647 w 388"/>
              <a:gd name="T9" fmla="*/ 2147483647 h 337"/>
              <a:gd name="T10" fmla="*/ 2147483647 w 388"/>
              <a:gd name="T11" fmla="*/ 0 h 337"/>
              <a:gd name="T12" fmla="*/ 2147483647 w 388"/>
              <a:gd name="T13" fmla="*/ 2147483647 h 337"/>
              <a:gd name="T14" fmla="*/ 2147483647 w 388"/>
              <a:gd name="T15" fmla="*/ 2147483647 h 337"/>
              <a:gd name="T16" fmla="*/ 2147483647 w 388"/>
              <a:gd name="T17" fmla="*/ 2147483647 h 337"/>
              <a:gd name="T18" fmla="*/ 2147483647 w 388"/>
              <a:gd name="T19" fmla="*/ 2147483647 h 337"/>
              <a:gd name="T20" fmla="*/ 2147483647 w 388"/>
              <a:gd name="T21" fmla="*/ 2147483647 h 337"/>
              <a:gd name="T22" fmla="*/ 2147483647 w 388"/>
              <a:gd name="T23" fmla="*/ 2147483647 h 337"/>
              <a:gd name="T24" fmla="*/ 2147483647 w 388"/>
              <a:gd name="T25" fmla="*/ 2147483647 h 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8"/>
              <a:gd name="T40" fmla="*/ 0 h 337"/>
              <a:gd name="T41" fmla="*/ 388 w 388"/>
              <a:gd name="T42" fmla="*/ 337 h 3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8" h="337">
                <a:moveTo>
                  <a:pt x="33" y="248"/>
                </a:moveTo>
                <a:cubicBezTo>
                  <a:pt x="45" y="200"/>
                  <a:pt x="35" y="149"/>
                  <a:pt x="29" y="100"/>
                </a:cubicBezTo>
                <a:cubicBezTo>
                  <a:pt x="32" y="68"/>
                  <a:pt x="24" y="49"/>
                  <a:pt x="49" y="32"/>
                </a:cubicBezTo>
                <a:cubicBezTo>
                  <a:pt x="81" y="40"/>
                  <a:pt x="103" y="56"/>
                  <a:pt x="137" y="60"/>
                </a:cubicBezTo>
                <a:cubicBezTo>
                  <a:pt x="233" y="92"/>
                  <a:pt x="241" y="47"/>
                  <a:pt x="309" y="24"/>
                </a:cubicBezTo>
                <a:cubicBezTo>
                  <a:pt x="321" y="12"/>
                  <a:pt x="329" y="5"/>
                  <a:pt x="345" y="0"/>
                </a:cubicBezTo>
                <a:cubicBezTo>
                  <a:pt x="351" y="19"/>
                  <a:pt x="355" y="32"/>
                  <a:pt x="365" y="48"/>
                </a:cubicBezTo>
                <a:cubicBezTo>
                  <a:pt x="374" y="83"/>
                  <a:pt x="388" y="257"/>
                  <a:pt x="357" y="304"/>
                </a:cubicBezTo>
                <a:cubicBezTo>
                  <a:pt x="335" y="337"/>
                  <a:pt x="277" y="311"/>
                  <a:pt x="237" y="312"/>
                </a:cubicBezTo>
                <a:cubicBezTo>
                  <a:pt x="160" y="311"/>
                  <a:pt x="82" y="314"/>
                  <a:pt x="5" y="308"/>
                </a:cubicBezTo>
                <a:cubicBezTo>
                  <a:pt x="0" y="308"/>
                  <a:pt x="10" y="300"/>
                  <a:pt x="13" y="296"/>
                </a:cubicBezTo>
                <a:cubicBezTo>
                  <a:pt x="23" y="284"/>
                  <a:pt x="41" y="260"/>
                  <a:pt x="41" y="260"/>
                </a:cubicBezTo>
                <a:cubicBezTo>
                  <a:pt x="36" y="237"/>
                  <a:pt x="40" y="234"/>
                  <a:pt x="33" y="248"/>
                </a:cubicBezTo>
                <a:close/>
              </a:path>
            </a:pathLst>
          </a:custGeom>
          <a:solidFill>
            <a:srgbClr val="FF9999"/>
          </a:solidFill>
          <a:ln w="9525">
            <a:solidFill>
              <a:schemeClr val="tx1"/>
            </a:solidFill>
            <a:round/>
            <a:headEnd/>
            <a:tailEnd/>
          </a:ln>
        </p:spPr>
        <p:txBody>
          <a:bodyPr/>
          <a:lstStyle/>
          <a:p>
            <a:endParaRPr lang="en-US"/>
          </a:p>
        </p:txBody>
      </p:sp>
      <p:sp>
        <p:nvSpPr>
          <p:cNvPr id="79950" name="Freeform 160"/>
          <p:cNvSpPr>
            <a:spLocks/>
          </p:cNvSpPr>
          <p:nvPr/>
        </p:nvSpPr>
        <p:spPr bwMode="auto">
          <a:xfrm>
            <a:off x="6191250" y="5219700"/>
            <a:ext cx="144463" cy="228600"/>
          </a:xfrm>
          <a:custGeom>
            <a:avLst/>
            <a:gdLst>
              <a:gd name="T0" fmla="*/ 2147483647 w 91"/>
              <a:gd name="T1" fmla="*/ 0 h 144"/>
              <a:gd name="T2" fmla="*/ 2147483647 w 91"/>
              <a:gd name="T3" fmla="*/ 2147483647 h 144"/>
              <a:gd name="T4" fmla="*/ 2147483647 w 91"/>
              <a:gd name="T5" fmla="*/ 2147483647 h 144"/>
              <a:gd name="T6" fmla="*/ 0 w 91"/>
              <a:gd name="T7" fmla="*/ 2147483647 h 144"/>
              <a:gd name="T8" fmla="*/ 2147483647 w 91"/>
              <a:gd name="T9" fmla="*/ 2147483647 h 144"/>
              <a:gd name="T10" fmla="*/ 2147483647 w 91"/>
              <a:gd name="T11" fmla="*/ 2147483647 h 144"/>
              <a:gd name="T12" fmla="*/ 2147483647 w 91"/>
              <a:gd name="T13" fmla="*/ 2147483647 h 144"/>
              <a:gd name="T14" fmla="*/ 2147483647 w 91"/>
              <a:gd name="T15" fmla="*/ 2147483647 h 144"/>
              <a:gd name="T16" fmla="*/ 2147483647 w 91"/>
              <a:gd name="T17" fmla="*/ 2147483647 h 144"/>
              <a:gd name="T18" fmla="*/ 2147483647 w 91"/>
              <a:gd name="T19" fmla="*/ 2147483647 h 144"/>
              <a:gd name="T20" fmla="*/ 2147483647 w 91"/>
              <a:gd name="T21" fmla="*/ 2147483647 h 144"/>
              <a:gd name="T22" fmla="*/ 2147483647 w 91"/>
              <a:gd name="T23" fmla="*/ 2147483647 h 144"/>
              <a:gd name="T24" fmla="*/ 2147483647 w 91"/>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44"/>
              <a:gd name="T41" fmla="*/ 91 w 91"/>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44">
                <a:moveTo>
                  <a:pt x="69" y="0"/>
                </a:moveTo>
                <a:cubicBezTo>
                  <a:pt x="37" y="3"/>
                  <a:pt x="34" y="2"/>
                  <a:pt x="15" y="24"/>
                </a:cubicBezTo>
                <a:cubicBezTo>
                  <a:pt x="7" y="34"/>
                  <a:pt x="7" y="38"/>
                  <a:pt x="3" y="51"/>
                </a:cubicBezTo>
                <a:cubicBezTo>
                  <a:pt x="2" y="54"/>
                  <a:pt x="0" y="60"/>
                  <a:pt x="0" y="60"/>
                </a:cubicBezTo>
                <a:cubicBezTo>
                  <a:pt x="1" y="76"/>
                  <a:pt x="1" y="92"/>
                  <a:pt x="3" y="108"/>
                </a:cubicBezTo>
                <a:cubicBezTo>
                  <a:pt x="6" y="137"/>
                  <a:pt x="39" y="132"/>
                  <a:pt x="57" y="144"/>
                </a:cubicBezTo>
                <a:cubicBezTo>
                  <a:pt x="91" y="137"/>
                  <a:pt x="89" y="116"/>
                  <a:pt x="63" y="99"/>
                </a:cubicBezTo>
                <a:cubicBezTo>
                  <a:pt x="53" y="85"/>
                  <a:pt x="58" y="93"/>
                  <a:pt x="51" y="72"/>
                </a:cubicBezTo>
                <a:cubicBezTo>
                  <a:pt x="50" y="69"/>
                  <a:pt x="48" y="63"/>
                  <a:pt x="48" y="63"/>
                </a:cubicBezTo>
                <a:cubicBezTo>
                  <a:pt x="52" y="48"/>
                  <a:pt x="57" y="44"/>
                  <a:pt x="69" y="36"/>
                </a:cubicBezTo>
                <a:cubicBezTo>
                  <a:pt x="73" y="29"/>
                  <a:pt x="83" y="17"/>
                  <a:pt x="75" y="9"/>
                </a:cubicBezTo>
                <a:cubicBezTo>
                  <a:pt x="72" y="6"/>
                  <a:pt x="65" y="7"/>
                  <a:pt x="63" y="3"/>
                </a:cubicBezTo>
                <a:cubicBezTo>
                  <a:pt x="62" y="1"/>
                  <a:pt x="67" y="1"/>
                  <a:pt x="69" y="0"/>
                </a:cubicBez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51" name="Freeform 161"/>
          <p:cNvSpPr>
            <a:spLocks/>
          </p:cNvSpPr>
          <p:nvPr/>
        </p:nvSpPr>
        <p:spPr bwMode="auto">
          <a:xfrm>
            <a:off x="6332538" y="5553075"/>
            <a:ext cx="127000" cy="239713"/>
          </a:xfrm>
          <a:custGeom>
            <a:avLst/>
            <a:gdLst>
              <a:gd name="T0" fmla="*/ 2147483647 w 80"/>
              <a:gd name="T1" fmla="*/ 2147483647 h 151"/>
              <a:gd name="T2" fmla="*/ 2147483647 w 80"/>
              <a:gd name="T3" fmla="*/ 0 h 151"/>
              <a:gd name="T4" fmla="*/ 2147483647 w 80"/>
              <a:gd name="T5" fmla="*/ 2147483647 h 151"/>
              <a:gd name="T6" fmla="*/ 2147483647 w 80"/>
              <a:gd name="T7" fmla="*/ 2147483647 h 151"/>
              <a:gd name="T8" fmla="*/ 2147483647 w 80"/>
              <a:gd name="T9" fmla="*/ 2147483647 h 151"/>
              <a:gd name="T10" fmla="*/ 2147483647 w 80"/>
              <a:gd name="T11" fmla="*/ 2147483647 h 151"/>
              <a:gd name="T12" fmla="*/ 2147483647 w 80"/>
              <a:gd name="T13" fmla="*/ 2147483647 h 151"/>
              <a:gd name="T14" fmla="*/ 2147483647 w 80"/>
              <a:gd name="T15" fmla="*/ 2147483647 h 151"/>
              <a:gd name="T16" fmla="*/ 2147483647 w 80"/>
              <a:gd name="T17" fmla="*/ 2147483647 h 151"/>
              <a:gd name="T18" fmla="*/ 2147483647 w 80"/>
              <a:gd name="T19" fmla="*/ 2147483647 h 151"/>
              <a:gd name="T20" fmla="*/ 2147483647 w 80"/>
              <a:gd name="T21" fmla="*/ 2147483647 h 151"/>
              <a:gd name="T22" fmla="*/ 2147483647 w 80"/>
              <a:gd name="T23" fmla="*/ 2147483647 h 151"/>
              <a:gd name="T24" fmla="*/ 2147483647 w 80"/>
              <a:gd name="T25" fmla="*/ 2147483647 h 151"/>
              <a:gd name="T26" fmla="*/ 2147483647 w 80"/>
              <a:gd name="T27" fmla="*/ 2147483647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51"/>
              <a:gd name="T44" fmla="*/ 80 w 80"/>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51">
                <a:moveTo>
                  <a:pt x="76" y="12"/>
                </a:moveTo>
                <a:cubicBezTo>
                  <a:pt x="55" y="5"/>
                  <a:pt x="63" y="10"/>
                  <a:pt x="49" y="0"/>
                </a:cubicBezTo>
                <a:cubicBezTo>
                  <a:pt x="32" y="6"/>
                  <a:pt x="32" y="15"/>
                  <a:pt x="19" y="24"/>
                </a:cubicBezTo>
                <a:cubicBezTo>
                  <a:pt x="3" y="47"/>
                  <a:pt x="7" y="65"/>
                  <a:pt x="1" y="93"/>
                </a:cubicBezTo>
                <a:cubicBezTo>
                  <a:pt x="2" y="101"/>
                  <a:pt x="0" y="110"/>
                  <a:pt x="4" y="117"/>
                </a:cubicBezTo>
                <a:cubicBezTo>
                  <a:pt x="11" y="129"/>
                  <a:pt x="40" y="135"/>
                  <a:pt x="40" y="135"/>
                </a:cubicBezTo>
                <a:cubicBezTo>
                  <a:pt x="52" y="147"/>
                  <a:pt x="70" y="151"/>
                  <a:pt x="76" y="132"/>
                </a:cubicBezTo>
                <a:cubicBezTo>
                  <a:pt x="72" y="120"/>
                  <a:pt x="67" y="118"/>
                  <a:pt x="55" y="114"/>
                </a:cubicBezTo>
                <a:cubicBezTo>
                  <a:pt x="51" y="108"/>
                  <a:pt x="45" y="103"/>
                  <a:pt x="43" y="96"/>
                </a:cubicBezTo>
                <a:cubicBezTo>
                  <a:pt x="41" y="90"/>
                  <a:pt x="37" y="78"/>
                  <a:pt x="37" y="78"/>
                </a:cubicBezTo>
                <a:cubicBezTo>
                  <a:pt x="42" y="28"/>
                  <a:pt x="38" y="49"/>
                  <a:pt x="76" y="36"/>
                </a:cubicBezTo>
                <a:cubicBezTo>
                  <a:pt x="77" y="30"/>
                  <a:pt x="80" y="24"/>
                  <a:pt x="79" y="18"/>
                </a:cubicBezTo>
                <a:cubicBezTo>
                  <a:pt x="78" y="15"/>
                  <a:pt x="72" y="15"/>
                  <a:pt x="70" y="12"/>
                </a:cubicBezTo>
                <a:cubicBezTo>
                  <a:pt x="69" y="10"/>
                  <a:pt x="74" y="12"/>
                  <a:pt x="76" y="12"/>
                </a:cubicBez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52" name="Line 162"/>
          <p:cNvSpPr>
            <a:spLocks noChangeShapeType="1"/>
          </p:cNvSpPr>
          <p:nvPr/>
        </p:nvSpPr>
        <p:spPr bwMode="auto">
          <a:xfrm flipV="1">
            <a:off x="4876800" y="45720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9953" name="Line 166"/>
          <p:cNvSpPr>
            <a:spLocks noChangeShapeType="1"/>
          </p:cNvSpPr>
          <p:nvPr/>
        </p:nvSpPr>
        <p:spPr bwMode="auto">
          <a:xfrm>
            <a:off x="4876800"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9954" name="Line 167"/>
          <p:cNvSpPr>
            <a:spLocks noChangeShapeType="1"/>
          </p:cNvSpPr>
          <p:nvPr/>
        </p:nvSpPr>
        <p:spPr bwMode="auto">
          <a:xfrm>
            <a:off x="4876800" y="5029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9955" name="Text Box 169"/>
          <p:cNvSpPr txBox="1">
            <a:spLocks noChangeArrowheads="1"/>
          </p:cNvSpPr>
          <p:nvPr/>
        </p:nvSpPr>
        <p:spPr bwMode="auto">
          <a:xfrm>
            <a:off x="3962400" y="5943600"/>
            <a:ext cx="144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spcBef>
                <a:spcPct val="50000"/>
              </a:spcBef>
            </a:pPr>
            <a:r>
              <a:rPr lang="en-US" sz="1500"/>
              <a:t>Radiation caries</a:t>
            </a:r>
          </a:p>
        </p:txBody>
      </p:sp>
      <p:sp>
        <p:nvSpPr>
          <p:cNvPr id="79956" name="Line 170"/>
          <p:cNvSpPr>
            <a:spLocks noChangeShapeType="1"/>
          </p:cNvSpPr>
          <p:nvPr/>
        </p:nvSpPr>
        <p:spPr bwMode="auto">
          <a:xfrm>
            <a:off x="0" y="35052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603" name="Freeform 171"/>
          <p:cNvSpPr>
            <a:spLocks/>
          </p:cNvSpPr>
          <p:nvPr/>
        </p:nvSpPr>
        <p:spPr bwMode="auto">
          <a:xfrm>
            <a:off x="7799388" y="3527425"/>
            <a:ext cx="531812" cy="406400"/>
          </a:xfrm>
          <a:custGeom>
            <a:avLst/>
            <a:gdLst/>
            <a:ahLst/>
            <a:cxnLst>
              <a:cxn ang="0">
                <a:pos x="47" y="236"/>
              </a:cxn>
              <a:cxn ang="0">
                <a:pos x="27" y="204"/>
              </a:cxn>
              <a:cxn ang="0">
                <a:pos x="23" y="192"/>
              </a:cxn>
              <a:cxn ang="0">
                <a:pos x="71" y="4"/>
              </a:cxn>
              <a:cxn ang="0">
                <a:pos x="119" y="8"/>
              </a:cxn>
              <a:cxn ang="0">
                <a:pos x="159" y="44"/>
              </a:cxn>
              <a:cxn ang="0">
                <a:pos x="211" y="20"/>
              </a:cxn>
              <a:cxn ang="0">
                <a:pos x="219" y="8"/>
              </a:cxn>
              <a:cxn ang="0">
                <a:pos x="243" y="0"/>
              </a:cxn>
              <a:cxn ang="0">
                <a:pos x="299" y="4"/>
              </a:cxn>
              <a:cxn ang="0">
                <a:pos x="335" y="84"/>
              </a:cxn>
              <a:cxn ang="0">
                <a:pos x="331" y="164"/>
              </a:cxn>
              <a:cxn ang="0">
                <a:pos x="199" y="256"/>
              </a:cxn>
              <a:cxn ang="0">
                <a:pos x="83" y="252"/>
              </a:cxn>
              <a:cxn ang="0">
                <a:pos x="47" y="236"/>
              </a:cxn>
            </a:cxnLst>
            <a:rect l="0" t="0" r="r" b="b"/>
            <a:pathLst>
              <a:path w="335" h="256">
                <a:moveTo>
                  <a:pt x="47" y="236"/>
                </a:moveTo>
                <a:cubicBezTo>
                  <a:pt x="28" y="223"/>
                  <a:pt x="37" y="233"/>
                  <a:pt x="27" y="204"/>
                </a:cubicBezTo>
                <a:cubicBezTo>
                  <a:pt x="26" y="200"/>
                  <a:pt x="23" y="192"/>
                  <a:pt x="23" y="192"/>
                </a:cubicBezTo>
                <a:cubicBezTo>
                  <a:pt x="18" y="138"/>
                  <a:pt x="0" y="28"/>
                  <a:pt x="71" y="4"/>
                </a:cubicBezTo>
                <a:cubicBezTo>
                  <a:pt x="87" y="5"/>
                  <a:pt x="103" y="5"/>
                  <a:pt x="119" y="8"/>
                </a:cubicBezTo>
                <a:cubicBezTo>
                  <a:pt x="139" y="12"/>
                  <a:pt x="139" y="37"/>
                  <a:pt x="159" y="44"/>
                </a:cubicBezTo>
                <a:cubicBezTo>
                  <a:pt x="199" y="39"/>
                  <a:pt x="185" y="38"/>
                  <a:pt x="211" y="20"/>
                </a:cubicBezTo>
                <a:cubicBezTo>
                  <a:pt x="214" y="16"/>
                  <a:pt x="215" y="11"/>
                  <a:pt x="219" y="8"/>
                </a:cubicBezTo>
                <a:cubicBezTo>
                  <a:pt x="226" y="4"/>
                  <a:pt x="243" y="0"/>
                  <a:pt x="243" y="0"/>
                </a:cubicBezTo>
                <a:cubicBezTo>
                  <a:pt x="262" y="1"/>
                  <a:pt x="281" y="0"/>
                  <a:pt x="299" y="4"/>
                </a:cubicBezTo>
                <a:cubicBezTo>
                  <a:pt x="324" y="10"/>
                  <a:pt x="331" y="63"/>
                  <a:pt x="335" y="84"/>
                </a:cubicBezTo>
                <a:cubicBezTo>
                  <a:pt x="334" y="111"/>
                  <a:pt x="333" y="137"/>
                  <a:pt x="331" y="164"/>
                </a:cubicBezTo>
                <a:cubicBezTo>
                  <a:pt x="324" y="243"/>
                  <a:pt x="266" y="250"/>
                  <a:pt x="199" y="256"/>
                </a:cubicBezTo>
                <a:cubicBezTo>
                  <a:pt x="160" y="255"/>
                  <a:pt x="122" y="254"/>
                  <a:pt x="83" y="252"/>
                </a:cubicBezTo>
                <a:cubicBezTo>
                  <a:pt x="77" y="252"/>
                  <a:pt x="21" y="249"/>
                  <a:pt x="47" y="236"/>
                </a:cubicBezTo>
                <a:close/>
              </a:path>
            </a:pathLst>
          </a:custGeom>
          <a:solidFill>
            <a:schemeClr val="bg1"/>
          </a:solidFill>
          <a:ln w="9525">
            <a:solidFill>
              <a:schemeClr val="tx1"/>
            </a:solidFill>
            <a:round/>
            <a:headEnd/>
            <a:tailEnd/>
          </a:ln>
          <a:effectLst>
            <a:outerShdw dist="35921" dir="2700000" algn="ctr" rotWithShape="0">
              <a:schemeClr val="bg2"/>
            </a:outerShdw>
          </a:effectLst>
        </p:spPr>
        <p:txBody>
          <a:bodyPr/>
          <a:lstStyle/>
          <a:p>
            <a:pPr>
              <a:defRPr/>
            </a:pPr>
            <a:endParaRPr lang="en-US"/>
          </a:p>
        </p:txBody>
      </p:sp>
      <p:sp>
        <p:nvSpPr>
          <p:cNvPr id="18604" name="Freeform 172"/>
          <p:cNvSpPr>
            <a:spLocks/>
          </p:cNvSpPr>
          <p:nvPr/>
        </p:nvSpPr>
        <p:spPr bwMode="auto">
          <a:xfrm>
            <a:off x="7772400" y="3886200"/>
            <a:ext cx="527050" cy="779463"/>
          </a:xfrm>
          <a:custGeom>
            <a:avLst/>
            <a:gdLst/>
            <a:ahLst/>
            <a:cxnLst>
              <a:cxn ang="0">
                <a:pos x="60" y="14"/>
              </a:cxn>
              <a:cxn ang="0">
                <a:pos x="32" y="174"/>
              </a:cxn>
              <a:cxn ang="0">
                <a:pos x="28" y="306"/>
              </a:cxn>
              <a:cxn ang="0">
                <a:pos x="64" y="486"/>
              </a:cxn>
              <a:cxn ang="0">
                <a:pos x="76" y="482"/>
              </a:cxn>
              <a:cxn ang="0">
                <a:pos x="104" y="390"/>
              </a:cxn>
              <a:cxn ang="0">
                <a:pos x="148" y="254"/>
              </a:cxn>
              <a:cxn ang="0">
                <a:pos x="184" y="198"/>
              </a:cxn>
              <a:cxn ang="0">
                <a:pos x="256" y="386"/>
              </a:cxn>
              <a:cxn ang="0">
                <a:pos x="272" y="466"/>
              </a:cxn>
              <a:cxn ang="0">
                <a:pos x="280" y="490"/>
              </a:cxn>
              <a:cxn ang="0">
                <a:pos x="304" y="486"/>
              </a:cxn>
              <a:cxn ang="0">
                <a:pos x="312" y="462"/>
              </a:cxn>
              <a:cxn ang="0">
                <a:pos x="332" y="378"/>
              </a:cxn>
              <a:cxn ang="0">
                <a:pos x="320" y="166"/>
              </a:cxn>
              <a:cxn ang="0">
                <a:pos x="316" y="10"/>
              </a:cxn>
              <a:cxn ang="0">
                <a:pos x="288" y="18"/>
              </a:cxn>
              <a:cxn ang="0">
                <a:pos x="204" y="30"/>
              </a:cxn>
              <a:cxn ang="0">
                <a:pos x="60" y="14"/>
              </a:cxn>
            </a:cxnLst>
            <a:rect l="0" t="0" r="r" b="b"/>
            <a:pathLst>
              <a:path w="332" h="491">
                <a:moveTo>
                  <a:pt x="60" y="14"/>
                </a:moveTo>
                <a:cubicBezTo>
                  <a:pt x="52" y="67"/>
                  <a:pt x="40" y="120"/>
                  <a:pt x="32" y="174"/>
                </a:cubicBezTo>
                <a:cubicBezTo>
                  <a:pt x="31" y="218"/>
                  <a:pt x="30" y="262"/>
                  <a:pt x="28" y="306"/>
                </a:cubicBezTo>
                <a:cubicBezTo>
                  <a:pt x="26" y="356"/>
                  <a:pt x="0" y="465"/>
                  <a:pt x="64" y="486"/>
                </a:cubicBezTo>
                <a:cubicBezTo>
                  <a:pt x="68" y="485"/>
                  <a:pt x="74" y="485"/>
                  <a:pt x="76" y="482"/>
                </a:cubicBezTo>
                <a:cubicBezTo>
                  <a:pt x="87" y="466"/>
                  <a:pt x="99" y="410"/>
                  <a:pt x="104" y="390"/>
                </a:cubicBezTo>
                <a:cubicBezTo>
                  <a:pt x="116" y="343"/>
                  <a:pt x="129" y="298"/>
                  <a:pt x="148" y="254"/>
                </a:cubicBezTo>
                <a:cubicBezTo>
                  <a:pt x="158" y="231"/>
                  <a:pt x="162" y="213"/>
                  <a:pt x="184" y="198"/>
                </a:cubicBezTo>
                <a:cubicBezTo>
                  <a:pt x="220" y="252"/>
                  <a:pt x="236" y="325"/>
                  <a:pt x="256" y="386"/>
                </a:cubicBezTo>
                <a:cubicBezTo>
                  <a:pt x="265" y="412"/>
                  <a:pt x="266" y="439"/>
                  <a:pt x="272" y="466"/>
                </a:cubicBezTo>
                <a:cubicBezTo>
                  <a:pt x="274" y="474"/>
                  <a:pt x="280" y="490"/>
                  <a:pt x="280" y="490"/>
                </a:cubicBezTo>
                <a:cubicBezTo>
                  <a:pt x="288" y="489"/>
                  <a:pt x="298" y="491"/>
                  <a:pt x="304" y="486"/>
                </a:cubicBezTo>
                <a:cubicBezTo>
                  <a:pt x="310" y="480"/>
                  <a:pt x="309" y="470"/>
                  <a:pt x="312" y="462"/>
                </a:cubicBezTo>
                <a:cubicBezTo>
                  <a:pt x="322" y="433"/>
                  <a:pt x="328" y="408"/>
                  <a:pt x="332" y="378"/>
                </a:cubicBezTo>
                <a:cubicBezTo>
                  <a:pt x="329" y="233"/>
                  <a:pt x="332" y="251"/>
                  <a:pt x="320" y="166"/>
                </a:cubicBezTo>
                <a:cubicBezTo>
                  <a:pt x="319" y="114"/>
                  <a:pt x="321" y="62"/>
                  <a:pt x="316" y="10"/>
                </a:cubicBezTo>
                <a:cubicBezTo>
                  <a:pt x="315" y="0"/>
                  <a:pt x="297" y="16"/>
                  <a:pt x="288" y="18"/>
                </a:cubicBezTo>
                <a:cubicBezTo>
                  <a:pt x="260" y="24"/>
                  <a:pt x="232" y="27"/>
                  <a:pt x="204" y="30"/>
                </a:cubicBezTo>
                <a:cubicBezTo>
                  <a:pt x="176" y="29"/>
                  <a:pt x="92" y="36"/>
                  <a:pt x="60" y="14"/>
                </a:cubicBezTo>
                <a:close/>
              </a:path>
            </a:pathLst>
          </a:custGeom>
          <a:solidFill>
            <a:srgbClr val="FF9900"/>
          </a:solidFill>
          <a:ln w="9525">
            <a:solidFill>
              <a:schemeClr val="tx1"/>
            </a:solidFill>
            <a:round/>
            <a:headEnd/>
            <a:tailEnd/>
          </a:ln>
          <a:effectLst>
            <a:outerShdw dist="35921" dir="2700000" algn="ctr" rotWithShape="0">
              <a:schemeClr val="bg2"/>
            </a:outerShdw>
          </a:effectLst>
        </p:spPr>
        <p:txBody>
          <a:bodyPr/>
          <a:lstStyle/>
          <a:p>
            <a:pPr>
              <a:defRPr/>
            </a:pPr>
            <a:endParaRPr lang="en-US"/>
          </a:p>
        </p:txBody>
      </p:sp>
      <p:sp>
        <p:nvSpPr>
          <p:cNvPr id="79959" name="Freeform 173"/>
          <p:cNvSpPr>
            <a:spLocks/>
          </p:cNvSpPr>
          <p:nvPr/>
        </p:nvSpPr>
        <p:spPr bwMode="auto">
          <a:xfrm>
            <a:off x="7810500" y="3578225"/>
            <a:ext cx="179388" cy="352425"/>
          </a:xfrm>
          <a:custGeom>
            <a:avLst/>
            <a:gdLst>
              <a:gd name="T0" fmla="*/ 2147483647 w 113"/>
              <a:gd name="T1" fmla="*/ 2147483647 h 222"/>
              <a:gd name="T2" fmla="*/ 2147483647 w 113"/>
              <a:gd name="T3" fmla="*/ 2147483647 h 222"/>
              <a:gd name="T4" fmla="*/ 2147483647 w 113"/>
              <a:gd name="T5" fmla="*/ 2147483647 h 222"/>
              <a:gd name="T6" fmla="*/ 2147483647 w 113"/>
              <a:gd name="T7" fmla="*/ 2147483647 h 222"/>
              <a:gd name="T8" fmla="*/ 2147483647 w 113"/>
              <a:gd name="T9" fmla="*/ 2147483647 h 222"/>
              <a:gd name="T10" fmla="*/ 2147483647 w 113"/>
              <a:gd name="T11" fmla="*/ 2147483647 h 222"/>
              <a:gd name="T12" fmla="*/ 2147483647 w 113"/>
              <a:gd name="T13" fmla="*/ 2147483647 h 222"/>
              <a:gd name="T14" fmla="*/ 2147483647 w 113"/>
              <a:gd name="T15" fmla="*/ 2147483647 h 222"/>
              <a:gd name="T16" fmla="*/ 2147483647 w 113"/>
              <a:gd name="T17" fmla="*/ 2147483647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222"/>
              <a:gd name="T29" fmla="*/ 113 w 113"/>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222">
                <a:moveTo>
                  <a:pt x="101" y="52"/>
                </a:moveTo>
                <a:cubicBezTo>
                  <a:pt x="89" y="16"/>
                  <a:pt x="96" y="17"/>
                  <a:pt x="53" y="12"/>
                </a:cubicBezTo>
                <a:cubicBezTo>
                  <a:pt x="35" y="0"/>
                  <a:pt x="31" y="10"/>
                  <a:pt x="17" y="24"/>
                </a:cubicBezTo>
                <a:cubicBezTo>
                  <a:pt x="6" y="58"/>
                  <a:pt x="0" y="120"/>
                  <a:pt x="21" y="152"/>
                </a:cubicBezTo>
                <a:cubicBezTo>
                  <a:pt x="26" y="222"/>
                  <a:pt x="17" y="222"/>
                  <a:pt x="85" y="216"/>
                </a:cubicBezTo>
                <a:cubicBezTo>
                  <a:pt x="113" y="197"/>
                  <a:pt x="93" y="181"/>
                  <a:pt x="85" y="156"/>
                </a:cubicBezTo>
                <a:cubicBezTo>
                  <a:pt x="90" y="141"/>
                  <a:pt x="100" y="137"/>
                  <a:pt x="109" y="124"/>
                </a:cubicBezTo>
                <a:cubicBezTo>
                  <a:pt x="103" y="89"/>
                  <a:pt x="98" y="106"/>
                  <a:pt x="89" y="80"/>
                </a:cubicBezTo>
                <a:cubicBezTo>
                  <a:pt x="109" y="73"/>
                  <a:pt x="101" y="80"/>
                  <a:pt x="101" y="52"/>
                </a:cubicBezTo>
                <a:close/>
              </a:path>
            </a:pathLst>
          </a:custGeom>
          <a:gradFill rotWithShape="0">
            <a:gsLst>
              <a:gs pos="0">
                <a:schemeClr val="folHlink"/>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60" name="Freeform 174"/>
          <p:cNvSpPr>
            <a:spLocks/>
          </p:cNvSpPr>
          <p:nvPr/>
        </p:nvSpPr>
        <p:spPr bwMode="auto">
          <a:xfrm>
            <a:off x="7875588" y="3552825"/>
            <a:ext cx="133350" cy="74613"/>
          </a:xfrm>
          <a:custGeom>
            <a:avLst/>
            <a:gdLst>
              <a:gd name="T0" fmla="*/ 0 w 84"/>
              <a:gd name="T1" fmla="*/ 2147483647 h 47"/>
              <a:gd name="T2" fmla="*/ 2147483647 w 84"/>
              <a:gd name="T3" fmla="*/ 2147483647 h 47"/>
              <a:gd name="T4" fmla="*/ 2147483647 w 84"/>
              <a:gd name="T5" fmla="*/ 2147483647 h 47"/>
              <a:gd name="T6" fmla="*/ 2147483647 w 84"/>
              <a:gd name="T7" fmla="*/ 0 h 47"/>
              <a:gd name="T8" fmla="*/ 0 60000 65536"/>
              <a:gd name="T9" fmla="*/ 0 60000 65536"/>
              <a:gd name="T10" fmla="*/ 0 60000 65536"/>
              <a:gd name="T11" fmla="*/ 0 60000 65536"/>
              <a:gd name="T12" fmla="*/ 0 w 84"/>
              <a:gd name="T13" fmla="*/ 0 h 47"/>
              <a:gd name="T14" fmla="*/ 84 w 84"/>
              <a:gd name="T15" fmla="*/ 47 h 47"/>
            </a:gdLst>
            <a:ahLst/>
            <a:cxnLst>
              <a:cxn ang="T8">
                <a:pos x="T0" y="T1"/>
              </a:cxn>
              <a:cxn ang="T9">
                <a:pos x="T2" y="T3"/>
              </a:cxn>
              <a:cxn ang="T10">
                <a:pos x="T4" y="T5"/>
              </a:cxn>
              <a:cxn ang="T11">
                <a:pos x="T6" y="T7"/>
              </a:cxn>
            </a:cxnLst>
            <a:rect l="T12" t="T13" r="T14" b="T15"/>
            <a:pathLst>
              <a:path w="84" h="47">
                <a:moveTo>
                  <a:pt x="0" y="4"/>
                </a:moveTo>
                <a:cubicBezTo>
                  <a:pt x="6" y="22"/>
                  <a:pt x="17" y="18"/>
                  <a:pt x="32" y="28"/>
                </a:cubicBezTo>
                <a:cubicBezTo>
                  <a:pt x="38" y="47"/>
                  <a:pt x="46" y="45"/>
                  <a:pt x="64" y="40"/>
                </a:cubicBezTo>
                <a:cubicBezTo>
                  <a:pt x="72" y="28"/>
                  <a:pt x="84" y="16"/>
                  <a:pt x="84" y="0"/>
                </a:cubicBezTo>
              </a:path>
            </a:pathLst>
          </a:custGeom>
          <a:solidFill>
            <a:srgbClr val="FFDA91"/>
          </a:solidFill>
          <a:ln w="9525">
            <a:solidFill>
              <a:schemeClr val="tx1"/>
            </a:solidFill>
            <a:round/>
            <a:headEnd/>
            <a:tailEnd/>
          </a:ln>
        </p:spPr>
        <p:txBody>
          <a:bodyPr/>
          <a:lstStyle/>
          <a:p>
            <a:endParaRPr lang="en-US"/>
          </a:p>
        </p:txBody>
      </p:sp>
      <p:sp>
        <p:nvSpPr>
          <p:cNvPr id="79961" name="Oval 175"/>
          <p:cNvSpPr>
            <a:spLocks noChangeArrowheads="1"/>
          </p:cNvSpPr>
          <p:nvPr/>
        </p:nvSpPr>
        <p:spPr bwMode="auto">
          <a:xfrm>
            <a:off x="7875588" y="3451225"/>
            <a:ext cx="1524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962" name="Oval 176"/>
          <p:cNvSpPr>
            <a:spLocks noChangeArrowheads="1"/>
          </p:cNvSpPr>
          <p:nvPr/>
        </p:nvSpPr>
        <p:spPr bwMode="auto">
          <a:xfrm>
            <a:off x="8180388" y="3451225"/>
            <a:ext cx="1524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963" name="Oval 177"/>
          <p:cNvSpPr>
            <a:spLocks noChangeArrowheads="1"/>
          </p:cNvSpPr>
          <p:nvPr/>
        </p:nvSpPr>
        <p:spPr bwMode="auto">
          <a:xfrm>
            <a:off x="7799388" y="3908425"/>
            <a:ext cx="2286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964" name="Oval 178"/>
          <p:cNvSpPr>
            <a:spLocks noChangeArrowheads="1"/>
          </p:cNvSpPr>
          <p:nvPr/>
        </p:nvSpPr>
        <p:spPr bwMode="auto">
          <a:xfrm>
            <a:off x="8180388" y="3832225"/>
            <a:ext cx="304800" cy="152400"/>
          </a:xfrm>
          <a:prstGeom prst="ellipse">
            <a:avLst/>
          </a:prstGeom>
          <a:solidFill>
            <a:srgbClr val="FFF1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965" name="Freeform 179"/>
          <p:cNvSpPr>
            <a:spLocks/>
          </p:cNvSpPr>
          <p:nvPr/>
        </p:nvSpPr>
        <p:spPr bwMode="auto">
          <a:xfrm>
            <a:off x="7866063" y="3563938"/>
            <a:ext cx="161925" cy="65087"/>
          </a:xfrm>
          <a:custGeom>
            <a:avLst/>
            <a:gdLst>
              <a:gd name="T0" fmla="*/ 0 w 102"/>
              <a:gd name="T1" fmla="*/ 2147483647 h 41"/>
              <a:gd name="T2" fmla="*/ 2147483647 w 102"/>
              <a:gd name="T3" fmla="*/ 2147483647 h 41"/>
              <a:gd name="T4" fmla="*/ 2147483647 w 102"/>
              <a:gd name="T5" fmla="*/ 2147483647 h 41"/>
              <a:gd name="T6" fmla="*/ 2147483647 w 102"/>
              <a:gd name="T7" fmla="*/ 2147483647 h 41"/>
              <a:gd name="T8" fmla="*/ 2147483647 w 102"/>
              <a:gd name="T9" fmla="*/ 2147483647 h 41"/>
              <a:gd name="T10" fmla="*/ 2147483647 w 102"/>
              <a:gd name="T11" fmla="*/ 2147483647 h 41"/>
              <a:gd name="T12" fmla="*/ 2147483647 w 102"/>
              <a:gd name="T13" fmla="*/ 2147483647 h 41"/>
              <a:gd name="T14" fmla="*/ 0 w 102"/>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41"/>
              <a:gd name="T26" fmla="*/ 102 w 10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41">
                <a:moveTo>
                  <a:pt x="0" y="1"/>
                </a:moveTo>
                <a:cubicBezTo>
                  <a:pt x="12" y="5"/>
                  <a:pt x="12" y="12"/>
                  <a:pt x="24" y="16"/>
                </a:cubicBezTo>
                <a:cubicBezTo>
                  <a:pt x="33" y="25"/>
                  <a:pt x="38" y="33"/>
                  <a:pt x="48" y="40"/>
                </a:cubicBezTo>
                <a:cubicBezTo>
                  <a:pt x="102" y="36"/>
                  <a:pt x="75" y="41"/>
                  <a:pt x="96" y="10"/>
                </a:cubicBezTo>
                <a:cubicBezTo>
                  <a:pt x="95" y="7"/>
                  <a:pt x="96" y="2"/>
                  <a:pt x="93" y="1"/>
                </a:cubicBezTo>
                <a:cubicBezTo>
                  <a:pt x="90" y="0"/>
                  <a:pt x="65" y="13"/>
                  <a:pt x="57" y="16"/>
                </a:cubicBezTo>
                <a:cubicBezTo>
                  <a:pt x="54" y="17"/>
                  <a:pt x="48" y="19"/>
                  <a:pt x="48" y="19"/>
                </a:cubicBezTo>
                <a:cubicBezTo>
                  <a:pt x="16" y="11"/>
                  <a:pt x="56" y="11"/>
                  <a:pt x="0" y="1"/>
                </a:cubicBezTo>
                <a:close/>
              </a:path>
            </a:pathLst>
          </a:custGeom>
          <a:solidFill>
            <a:srgbClr val="993300"/>
          </a:solidFill>
          <a:ln w="9525">
            <a:solidFill>
              <a:schemeClr val="tx1"/>
            </a:solidFill>
            <a:round/>
            <a:headEnd/>
            <a:tailEnd/>
          </a:ln>
        </p:spPr>
        <p:txBody>
          <a:bodyPr/>
          <a:lstStyle/>
          <a:p>
            <a:endParaRPr lang="en-US"/>
          </a:p>
        </p:txBody>
      </p:sp>
      <p:sp>
        <p:nvSpPr>
          <p:cNvPr id="79966" name="Freeform 180"/>
          <p:cNvSpPr>
            <a:spLocks/>
          </p:cNvSpPr>
          <p:nvPr/>
        </p:nvSpPr>
        <p:spPr bwMode="auto">
          <a:xfrm>
            <a:off x="8175625" y="3536950"/>
            <a:ext cx="166688" cy="112713"/>
          </a:xfrm>
          <a:custGeom>
            <a:avLst/>
            <a:gdLst>
              <a:gd name="T0" fmla="*/ 0 w 105"/>
              <a:gd name="T1" fmla="*/ 0 h 71"/>
              <a:gd name="T2" fmla="*/ 2147483647 w 105"/>
              <a:gd name="T3" fmla="*/ 2147483647 h 71"/>
              <a:gd name="T4" fmla="*/ 2147483647 w 105"/>
              <a:gd name="T5" fmla="*/ 2147483647 h 71"/>
              <a:gd name="T6" fmla="*/ 2147483647 w 105"/>
              <a:gd name="T7" fmla="*/ 2147483647 h 71"/>
              <a:gd name="T8" fmla="*/ 2147483647 w 105"/>
              <a:gd name="T9" fmla="*/ 2147483647 h 71"/>
              <a:gd name="T10" fmla="*/ 2147483647 w 105"/>
              <a:gd name="T11" fmla="*/ 2147483647 h 71"/>
              <a:gd name="T12" fmla="*/ 0 w 105"/>
              <a:gd name="T13" fmla="*/ 0 h 71"/>
              <a:gd name="T14" fmla="*/ 0 60000 65536"/>
              <a:gd name="T15" fmla="*/ 0 60000 65536"/>
              <a:gd name="T16" fmla="*/ 0 60000 65536"/>
              <a:gd name="T17" fmla="*/ 0 60000 65536"/>
              <a:gd name="T18" fmla="*/ 0 60000 65536"/>
              <a:gd name="T19" fmla="*/ 0 60000 65536"/>
              <a:gd name="T20" fmla="*/ 0 60000 65536"/>
              <a:gd name="T21" fmla="*/ 0 w 105"/>
              <a:gd name="T22" fmla="*/ 0 h 71"/>
              <a:gd name="T23" fmla="*/ 105 w 105"/>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71">
                <a:moveTo>
                  <a:pt x="0" y="0"/>
                </a:moveTo>
                <a:cubicBezTo>
                  <a:pt x="12" y="29"/>
                  <a:pt x="15" y="34"/>
                  <a:pt x="45" y="39"/>
                </a:cubicBezTo>
                <a:cubicBezTo>
                  <a:pt x="48" y="39"/>
                  <a:pt x="105" y="31"/>
                  <a:pt x="75" y="51"/>
                </a:cubicBezTo>
                <a:cubicBezTo>
                  <a:pt x="73" y="55"/>
                  <a:pt x="73" y="60"/>
                  <a:pt x="69" y="63"/>
                </a:cubicBezTo>
                <a:cubicBezTo>
                  <a:pt x="64" y="67"/>
                  <a:pt x="51" y="69"/>
                  <a:pt x="51" y="69"/>
                </a:cubicBezTo>
                <a:cubicBezTo>
                  <a:pt x="40" y="68"/>
                  <a:pt x="26" y="71"/>
                  <a:pt x="18" y="63"/>
                </a:cubicBezTo>
                <a:cubicBezTo>
                  <a:pt x="0" y="45"/>
                  <a:pt x="0" y="24"/>
                  <a:pt x="0" y="0"/>
                </a:cubicBezTo>
                <a:close/>
              </a:path>
            </a:pathLst>
          </a:custGeom>
          <a:solidFill>
            <a:schemeClr val="tx2"/>
          </a:solidFill>
          <a:ln w="9525">
            <a:solidFill>
              <a:schemeClr val="tx1"/>
            </a:solidFill>
            <a:round/>
            <a:headEnd/>
            <a:tailEnd/>
          </a:ln>
        </p:spPr>
        <p:txBody>
          <a:bodyPr/>
          <a:lstStyle/>
          <a:p>
            <a:endParaRPr lang="en-US"/>
          </a:p>
        </p:txBody>
      </p:sp>
      <p:sp>
        <p:nvSpPr>
          <p:cNvPr id="79967" name="Freeform 181"/>
          <p:cNvSpPr>
            <a:spLocks/>
          </p:cNvSpPr>
          <p:nvPr/>
        </p:nvSpPr>
        <p:spPr bwMode="auto">
          <a:xfrm>
            <a:off x="7840663" y="3889375"/>
            <a:ext cx="193675" cy="180975"/>
          </a:xfrm>
          <a:custGeom>
            <a:avLst/>
            <a:gdLst>
              <a:gd name="T0" fmla="*/ 2147483647 w 122"/>
              <a:gd name="T1" fmla="*/ 2147483647 h 114"/>
              <a:gd name="T2" fmla="*/ 2147483647 w 122"/>
              <a:gd name="T3" fmla="*/ 0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2147483647 h 114"/>
              <a:gd name="T18" fmla="*/ 2147483647 w 122"/>
              <a:gd name="T19" fmla="*/ 2147483647 h 114"/>
              <a:gd name="T20" fmla="*/ 2147483647 w 122"/>
              <a:gd name="T21" fmla="*/ 2147483647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4"/>
              <a:gd name="T35" fmla="*/ 122 w 12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4">
                <a:moveTo>
                  <a:pt x="7" y="15"/>
                </a:moveTo>
                <a:cubicBezTo>
                  <a:pt x="17" y="10"/>
                  <a:pt x="26" y="4"/>
                  <a:pt x="37" y="0"/>
                </a:cubicBezTo>
                <a:cubicBezTo>
                  <a:pt x="50" y="13"/>
                  <a:pt x="63" y="10"/>
                  <a:pt x="79" y="15"/>
                </a:cubicBezTo>
                <a:cubicBezTo>
                  <a:pt x="84" y="30"/>
                  <a:pt x="91" y="30"/>
                  <a:pt x="106" y="33"/>
                </a:cubicBezTo>
                <a:cubicBezTo>
                  <a:pt x="107" y="36"/>
                  <a:pt x="107" y="40"/>
                  <a:pt x="109" y="42"/>
                </a:cubicBezTo>
                <a:cubicBezTo>
                  <a:pt x="111" y="45"/>
                  <a:pt x="117" y="44"/>
                  <a:pt x="118" y="48"/>
                </a:cubicBezTo>
                <a:cubicBezTo>
                  <a:pt x="122" y="65"/>
                  <a:pt x="109" y="86"/>
                  <a:pt x="97" y="96"/>
                </a:cubicBezTo>
                <a:cubicBezTo>
                  <a:pt x="92" y="101"/>
                  <a:pt x="85" y="104"/>
                  <a:pt x="79" y="108"/>
                </a:cubicBezTo>
                <a:cubicBezTo>
                  <a:pt x="74" y="112"/>
                  <a:pt x="61" y="114"/>
                  <a:pt x="61" y="114"/>
                </a:cubicBezTo>
                <a:cubicBezTo>
                  <a:pt x="40" y="111"/>
                  <a:pt x="30" y="105"/>
                  <a:pt x="10" y="102"/>
                </a:cubicBezTo>
                <a:cubicBezTo>
                  <a:pt x="0" y="95"/>
                  <a:pt x="1" y="92"/>
                  <a:pt x="1" y="99"/>
                </a:cubicBezTo>
              </a:path>
            </a:pathLst>
          </a:custGeom>
          <a:solidFill>
            <a:srgbClr val="FFF1D5"/>
          </a:solidFill>
          <a:ln w="9525">
            <a:solidFill>
              <a:schemeClr val="tx1"/>
            </a:solidFill>
            <a:round/>
            <a:headEnd/>
            <a:tailEnd/>
          </a:ln>
        </p:spPr>
        <p:txBody>
          <a:bodyPr/>
          <a:lstStyle/>
          <a:p>
            <a:endParaRPr lang="en-US"/>
          </a:p>
        </p:txBody>
      </p:sp>
      <p:sp>
        <p:nvSpPr>
          <p:cNvPr id="79968" name="Freeform 182"/>
          <p:cNvSpPr>
            <a:spLocks/>
          </p:cNvSpPr>
          <p:nvPr/>
        </p:nvSpPr>
        <p:spPr bwMode="auto">
          <a:xfrm>
            <a:off x="8166100" y="3832225"/>
            <a:ext cx="147638" cy="152400"/>
          </a:xfrm>
          <a:custGeom>
            <a:avLst/>
            <a:gdLst>
              <a:gd name="T0" fmla="*/ 2147483647 w 93"/>
              <a:gd name="T1" fmla="*/ 0 h 96"/>
              <a:gd name="T2" fmla="*/ 2147483647 w 93"/>
              <a:gd name="T3" fmla="*/ 2147483647 h 96"/>
              <a:gd name="T4" fmla="*/ 2147483647 w 93"/>
              <a:gd name="T5" fmla="*/ 2147483647 h 96"/>
              <a:gd name="T6" fmla="*/ 2147483647 w 93"/>
              <a:gd name="T7" fmla="*/ 2147483647 h 96"/>
              <a:gd name="T8" fmla="*/ 2147483647 w 93"/>
              <a:gd name="T9" fmla="*/ 2147483647 h 96"/>
              <a:gd name="T10" fmla="*/ 0 60000 65536"/>
              <a:gd name="T11" fmla="*/ 0 60000 65536"/>
              <a:gd name="T12" fmla="*/ 0 60000 65536"/>
              <a:gd name="T13" fmla="*/ 0 60000 65536"/>
              <a:gd name="T14" fmla="*/ 0 60000 65536"/>
              <a:gd name="T15" fmla="*/ 0 w 93"/>
              <a:gd name="T16" fmla="*/ 0 h 96"/>
              <a:gd name="T17" fmla="*/ 93 w 93"/>
              <a:gd name="T18" fmla="*/ 96 h 96"/>
            </a:gdLst>
            <a:ahLst/>
            <a:cxnLst>
              <a:cxn ang="T10">
                <a:pos x="T0" y="T1"/>
              </a:cxn>
              <a:cxn ang="T11">
                <a:pos x="T2" y="T3"/>
              </a:cxn>
              <a:cxn ang="T12">
                <a:pos x="T4" y="T5"/>
              </a:cxn>
              <a:cxn ang="T13">
                <a:pos x="T6" y="T7"/>
              </a:cxn>
              <a:cxn ang="T14">
                <a:pos x="T8" y="T9"/>
              </a:cxn>
            </a:cxnLst>
            <a:rect l="T15" t="T16" r="T17" b="T18"/>
            <a:pathLst>
              <a:path w="93" h="96">
                <a:moveTo>
                  <a:pt x="93" y="0"/>
                </a:moveTo>
                <a:cubicBezTo>
                  <a:pt x="78" y="10"/>
                  <a:pt x="40" y="20"/>
                  <a:pt x="21" y="24"/>
                </a:cubicBezTo>
                <a:cubicBezTo>
                  <a:pt x="3" y="36"/>
                  <a:pt x="0" y="46"/>
                  <a:pt x="9" y="72"/>
                </a:cubicBezTo>
                <a:cubicBezTo>
                  <a:pt x="10" y="75"/>
                  <a:pt x="15" y="73"/>
                  <a:pt x="18" y="75"/>
                </a:cubicBezTo>
                <a:cubicBezTo>
                  <a:pt x="39" y="86"/>
                  <a:pt x="53" y="96"/>
                  <a:pt x="78"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69" name="Freeform 183"/>
          <p:cNvSpPr>
            <a:spLocks/>
          </p:cNvSpPr>
          <p:nvPr/>
        </p:nvSpPr>
        <p:spPr bwMode="auto">
          <a:xfrm>
            <a:off x="7850188" y="3892550"/>
            <a:ext cx="185737" cy="200025"/>
          </a:xfrm>
          <a:custGeom>
            <a:avLst/>
            <a:gdLst>
              <a:gd name="T0" fmla="*/ 0 w 117"/>
              <a:gd name="T1" fmla="*/ 2147483647 h 126"/>
              <a:gd name="T2" fmla="*/ 2147483647 w 117"/>
              <a:gd name="T3" fmla="*/ 2147483647 h 126"/>
              <a:gd name="T4" fmla="*/ 2147483647 w 117"/>
              <a:gd name="T5" fmla="*/ 2147483647 h 126"/>
              <a:gd name="T6" fmla="*/ 2147483647 w 117"/>
              <a:gd name="T7" fmla="*/ 2147483647 h 126"/>
              <a:gd name="T8" fmla="*/ 2147483647 w 117"/>
              <a:gd name="T9" fmla="*/ 2147483647 h 126"/>
              <a:gd name="T10" fmla="*/ 2147483647 w 117"/>
              <a:gd name="T11" fmla="*/ 2147483647 h 126"/>
              <a:gd name="T12" fmla="*/ 0 w 117"/>
              <a:gd name="T13" fmla="*/ 2147483647 h 126"/>
              <a:gd name="T14" fmla="*/ 0 60000 65536"/>
              <a:gd name="T15" fmla="*/ 0 60000 65536"/>
              <a:gd name="T16" fmla="*/ 0 60000 65536"/>
              <a:gd name="T17" fmla="*/ 0 60000 65536"/>
              <a:gd name="T18" fmla="*/ 0 60000 65536"/>
              <a:gd name="T19" fmla="*/ 0 60000 65536"/>
              <a:gd name="T20" fmla="*/ 0 60000 65536"/>
              <a:gd name="T21" fmla="*/ 0 w 117"/>
              <a:gd name="T22" fmla="*/ 0 h 126"/>
              <a:gd name="T23" fmla="*/ 117 w 117"/>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26">
                <a:moveTo>
                  <a:pt x="0" y="14"/>
                </a:moveTo>
                <a:cubicBezTo>
                  <a:pt x="24" y="2"/>
                  <a:pt x="43" y="0"/>
                  <a:pt x="68" y="14"/>
                </a:cubicBezTo>
                <a:cubicBezTo>
                  <a:pt x="76" y="19"/>
                  <a:pt x="92" y="30"/>
                  <a:pt x="92" y="30"/>
                </a:cubicBezTo>
                <a:cubicBezTo>
                  <a:pt x="111" y="58"/>
                  <a:pt x="117" y="64"/>
                  <a:pt x="84" y="86"/>
                </a:cubicBezTo>
                <a:cubicBezTo>
                  <a:pt x="76" y="126"/>
                  <a:pt x="53" y="114"/>
                  <a:pt x="20" y="106"/>
                </a:cubicBezTo>
                <a:cubicBezTo>
                  <a:pt x="41" y="103"/>
                  <a:pt x="51" y="101"/>
                  <a:pt x="68" y="90"/>
                </a:cubicBezTo>
                <a:cubicBezTo>
                  <a:pt x="84" y="42"/>
                  <a:pt x="42" y="14"/>
                  <a:pt x="0" y="14"/>
                </a:cubicBezTo>
                <a:close/>
              </a:path>
            </a:pathLst>
          </a:custGeom>
          <a:solidFill>
            <a:srgbClr val="993300"/>
          </a:solidFill>
          <a:ln w="9525">
            <a:solidFill>
              <a:schemeClr val="tx1"/>
            </a:solidFill>
            <a:round/>
            <a:headEnd/>
            <a:tailEnd/>
          </a:ln>
        </p:spPr>
        <p:txBody>
          <a:bodyPr/>
          <a:lstStyle/>
          <a:p>
            <a:endParaRPr lang="en-US"/>
          </a:p>
        </p:txBody>
      </p:sp>
      <p:sp>
        <p:nvSpPr>
          <p:cNvPr id="79970" name="Freeform 184"/>
          <p:cNvSpPr>
            <a:spLocks/>
          </p:cNvSpPr>
          <p:nvPr/>
        </p:nvSpPr>
        <p:spPr bwMode="auto">
          <a:xfrm>
            <a:off x="7970838" y="3959225"/>
            <a:ext cx="44450" cy="95250"/>
          </a:xfrm>
          <a:custGeom>
            <a:avLst/>
            <a:gdLst>
              <a:gd name="T0" fmla="*/ 0 w 28"/>
              <a:gd name="T1" fmla="*/ 2147483647 h 60"/>
              <a:gd name="T2" fmla="*/ 2147483647 w 28"/>
              <a:gd name="T3" fmla="*/ 2147483647 h 60"/>
              <a:gd name="T4" fmla="*/ 2147483647 w 28"/>
              <a:gd name="T5" fmla="*/ 0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cubicBezTo>
                  <a:pt x="16" y="55"/>
                  <a:pt x="22" y="37"/>
                  <a:pt x="28" y="20"/>
                </a:cubicBezTo>
                <a:cubicBezTo>
                  <a:pt x="27" y="13"/>
                  <a:pt x="24" y="0"/>
                  <a:pt x="24" y="0"/>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71" name="Freeform 185"/>
          <p:cNvSpPr>
            <a:spLocks/>
          </p:cNvSpPr>
          <p:nvPr/>
        </p:nvSpPr>
        <p:spPr bwMode="auto">
          <a:xfrm>
            <a:off x="7491413" y="5443538"/>
            <a:ext cx="242887" cy="230187"/>
          </a:xfrm>
          <a:custGeom>
            <a:avLst/>
            <a:gdLst>
              <a:gd name="T0" fmla="*/ 2147483647 w 153"/>
              <a:gd name="T1" fmla="*/ 2147483647 h 145"/>
              <a:gd name="T2" fmla="*/ 2147483647 w 153"/>
              <a:gd name="T3" fmla="*/ 2147483647 h 145"/>
              <a:gd name="T4" fmla="*/ 2147483647 w 153"/>
              <a:gd name="T5" fmla="*/ 2147483647 h 145"/>
              <a:gd name="T6" fmla="*/ 2147483647 w 153"/>
              <a:gd name="T7" fmla="*/ 0 h 145"/>
              <a:gd name="T8" fmla="*/ 2147483647 w 153"/>
              <a:gd name="T9" fmla="*/ 2147483647 h 145"/>
              <a:gd name="T10" fmla="*/ 2147483647 w 153"/>
              <a:gd name="T11" fmla="*/ 2147483647 h 145"/>
              <a:gd name="T12" fmla="*/ 0 60000 65536"/>
              <a:gd name="T13" fmla="*/ 0 60000 65536"/>
              <a:gd name="T14" fmla="*/ 0 60000 65536"/>
              <a:gd name="T15" fmla="*/ 0 60000 65536"/>
              <a:gd name="T16" fmla="*/ 0 60000 65536"/>
              <a:gd name="T17" fmla="*/ 0 60000 65536"/>
              <a:gd name="T18" fmla="*/ 0 w 153"/>
              <a:gd name="T19" fmla="*/ 0 h 145"/>
              <a:gd name="T20" fmla="*/ 153 w 15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53" h="145">
                <a:moveTo>
                  <a:pt x="24" y="24"/>
                </a:moveTo>
                <a:cubicBezTo>
                  <a:pt x="27" y="115"/>
                  <a:pt x="0" y="133"/>
                  <a:pt x="69" y="141"/>
                </a:cubicBezTo>
                <a:cubicBezTo>
                  <a:pt x="111" y="138"/>
                  <a:pt x="121" y="145"/>
                  <a:pt x="132" y="111"/>
                </a:cubicBezTo>
                <a:cubicBezTo>
                  <a:pt x="129" y="7"/>
                  <a:pt x="153" y="8"/>
                  <a:pt x="84" y="0"/>
                </a:cubicBezTo>
                <a:cubicBezTo>
                  <a:pt x="62" y="2"/>
                  <a:pt x="45" y="3"/>
                  <a:pt x="27" y="15"/>
                </a:cubicBezTo>
                <a:cubicBezTo>
                  <a:pt x="26" y="18"/>
                  <a:pt x="24" y="24"/>
                  <a:pt x="24" y="24"/>
                </a:cubicBezTo>
                <a:close/>
              </a:path>
            </a:pathLst>
          </a:custGeom>
          <a:solidFill>
            <a:srgbClr val="FF9900"/>
          </a:solidFill>
          <a:ln w="9525">
            <a:solidFill>
              <a:schemeClr val="tx1"/>
            </a:solidFill>
            <a:round/>
            <a:headEnd/>
            <a:tailEnd/>
          </a:ln>
        </p:spPr>
        <p:txBody>
          <a:bodyPr/>
          <a:lstStyle/>
          <a:p>
            <a:endParaRPr lang="en-US"/>
          </a:p>
        </p:txBody>
      </p:sp>
      <p:sp>
        <p:nvSpPr>
          <p:cNvPr id="79972" name="Freeform 186"/>
          <p:cNvSpPr>
            <a:spLocks/>
          </p:cNvSpPr>
          <p:nvPr/>
        </p:nvSpPr>
        <p:spPr bwMode="auto">
          <a:xfrm>
            <a:off x="7720013" y="5443538"/>
            <a:ext cx="242887" cy="230187"/>
          </a:xfrm>
          <a:custGeom>
            <a:avLst/>
            <a:gdLst>
              <a:gd name="T0" fmla="*/ 2147483647 w 153"/>
              <a:gd name="T1" fmla="*/ 2147483647 h 145"/>
              <a:gd name="T2" fmla="*/ 2147483647 w 153"/>
              <a:gd name="T3" fmla="*/ 2147483647 h 145"/>
              <a:gd name="T4" fmla="*/ 2147483647 w 153"/>
              <a:gd name="T5" fmla="*/ 2147483647 h 145"/>
              <a:gd name="T6" fmla="*/ 2147483647 w 153"/>
              <a:gd name="T7" fmla="*/ 0 h 145"/>
              <a:gd name="T8" fmla="*/ 2147483647 w 153"/>
              <a:gd name="T9" fmla="*/ 2147483647 h 145"/>
              <a:gd name="T10" fmla="*/ 2147483647 w 153"/>
              <a:gd name="T11" fmla="*/ 2147483647 h 145"/>
              <a:gd name="T12" fmla="*/ 0 60000 65536"/>
              <a:gd name="T13" fmla="*/ 0 60000 65536"/>
              <a:gd name="T14" fmla="*/ 0 60000 65536"/>
              <a:gd name="T15" fmla="*/ 0 60000 65536"/>
              <a:gd name="T16" fmla="*/ 0 60000 65536"/>
              <a:gd name="T17" fmla="*/ 0 60000 65536"/>
              <a:gd name="T18" fmla="*/ 0 w 153"/>
              <a:gd name="T19" fmla="*/ 0 h 145"/>
              <a:gd name="T20" fmla="*/ 153 w 15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53" h="145">
                <a:moveTo>
                  <a:pt x="24" y="24"/>
                </a:moveTo>
                <a:cubicBezTo>
                  <a:pt x="27" y="115"/>
                  <a:pt x="0" y="133"/>
                  <a:pt x="69" y="141"/>
                </a:cubicBezTo>
                <a:cubicBezTo>
                  <a:pt x="111" y="138"/>
                  <a:pt x="121" y="145"/>
                  <a:pt x="132" y="111"/>
                </a:cubicBezTo>
                <a:cubicBezTo>
                  <a:pt x="129" y="7"/>
                  <a:pt x="153" y="8"/>
                  <a:pt x="84" y="0"/>
                </a:cubicBezTo>
                <a:cubicBezTo>
                  <a:pt x="62" y="2"/>
                  <a:pt x="45" y="3"/>
                  <a:pt x="27" y="15"/>
                </a:cubicBezTo>
                <a:cubicBezTo>
                  <a:pt x="26" y="18"/>
                  <a:pt x="24" y="24"/>
                  <a:pt x="24" y="24"/>
                </a:cubicBezTo>
                <a:close/>
              </a:path>
            </a:pathLst>
          </a:custGeom>
          <a:solidFill>
            <a:srgbClr val="FF9900"/>
          </a:solidFill>
          <a:ln w="9525">
            <a:solidFill>
              <a:schemeClr val="tx1"/>
            </a:solidFill>
            <a:round/>
            <a:headEnd/>
            <a:tailEnd/>
          </a:ln>
        </p:spPr>
        <p:txBody>
          <a:bodyPr/>
          <a:lstStyle/>
          <a:p>
            <a:endParaRPr lang="en-US"/>
          </a:p>
        </p:txBody>
      </p:sp>
      <p:sp>
        <p:nvSpPr>
          <p:cNvPr id="79973" name="Freeform 187"/>
          <p:cNvSpPr>
            <a:spLocks/>
          </p:cNvSpPr>
          <p:nvPr/>
        </p:nvSpPr>
        <p:spPr bwMode="auto">
          <a:xfrm>
            <a:off x="7948613" y="5443538"/>
            <a:ext cx="242887" cy="230187"/>
          </a:xfrm>
          <a:custGeom>
            <a:avLst/>
            <a:gdLst>
              <a:gd name="T0" fmla="*/ 2147483647 w 153"/>
              <a:gd name="T1" fmla="*/ 2147483647 h 145"/>
              <a:gd name="T2" fmla="*/ 2147483647 w 153"/>
              <a:gd name="T3" fmla="*/ 2147483647 h 145"/>
              <a:gd name="T4" fmla="*/ 2147483647 w 153"/>
              <a:gd name="T5" fmla="*/ 2147483647 h 145"/>
              <a:gd name="T6" fmla="*/ 2147483647 w 153"/>
              <a:gd name="T7" fmla="*/ 0 h 145"/>
              <a:gd name="T8" fmla="*/ 2147483647 w 153"/>
              <a:gd name="T9" fmla="*/ 2147483647 h 145"/>
              <a:gd name="T10" fmla="*/ 2147483647 w 153"/>
              <a:gd name="T11" fmla="*/ 2147483647 h 145"/>
              <a:gd name="T12" fmla="*/ 0 60000 65536"/>
              <a:gd name="T13" fmla="*/ 0 60000 65536"/>
              <a:gd name="T14" fmla="*/ 0 60000 65536"/>
              <a:gd name="T15" fmla="*/ 0 60000 65536"/>
              <a:gd name="T16" fmla="*/ 0 60000 65536"/>
              <a:gd name="T17" fmla="*/ 0 60000 65536"/>
              <a:gd name="T18" fmla="*/ 0 w 153"/>
              <a:gd name="T19" fmla="*/ 0 h 145"/>
              <a:gd name="T20" fmla="*/ 153 w 15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53" h="145">
                <a:moveTo>
                  <a:pt x="24" y="24"/>
                </a:moveTo>
                <a:cubicBezTo>
                  <a:pt x="27" y="115"/>
                  <a:pt x="0" y="133"/>
                  <a:pt x="69" y="141"/>
                </a:cubicBezTo>
                <a:cubicBezTo>
                  <a:pt x="111" y="138"/>
                  <a:pt x="121" y="145"/>
                  <a:pt x="132" y="111"/>
                </a:cubicBezTo>
                <a:cubicBezTo>
                  <a:pt x="129" y="7"/>
                  <a:pt x="153" y="8"/>
                  <a:pt x="84" y="0"/>
                </a:cubicBezTo>
                <a:cubicBezTo>
                  <a:pt x="62" y="2"/>
                  <a:pt x="45" y="3"/>
                  <a:pt x="27" y="15"/>
                </a:cubicBezTo>
                <a:cubicBezTo>
                  <a:pt x="26" y="18"/>
                  <a:pt x="24" y="24"/>
                  <a:pt x="24" y="24"/>
                </a:cubicBezTo>
                <a:close/>
              </a:path>
            </a:pathLst>
          </a:custGeom>
          <a:solidFill>
            <a:srgbClr val="FF9900"/>
          </a:solidFill>
          <a:ln w="9525">
            <a:solidFill>
              <a:schemeClr val="tx1"/>
            </a:solidFill>
            <a:round/>
            <a:headEnd/>
            <a:tailEnd/>
          </a:ln>
        </p:spPr>
        <p:txBody>
          <a:bodyPr/>
          <a:lstStyle/>
          <a:p>
            <a:endParaRPr lang="en-US"/>
          </a:p>
        </p:txBody>
      </p:sp>
      <p:sp>
        <p:nvSpPr>
          <p:cNvPr id="79974" name="Freeform 188"/>
          <p:cNvSpPr>
            <a:spLocks/>
          </p:cNvSpPr>
          <p:nvPr/>
        </p:nvSpPr>
        <p:spPr bwMode="auto">
          <a:xfrm>
            <a:off x="8177213" y="5443538"/>
            <a:ext cx="242887" cy="230187"/>
          </a:xfrm>
          <a:custGeom>
            <a:avLst/>
            <a:gdLst>
              <a:gd name="T0" fmla="*/ 2147483647 w 153"/>
              <a:gd name="T1" fmla="*/ 2147483647 h 145"/>
              <a:gd name="T2" fmla="*/ 2147483647 w 153"/>
              <a:gd name="T3" fmla="*/ 2147483647 h 145"/>
              <a:gd name="T4" fmla="*/ 2147483647 w 153"/>
              <a:gd name="T5" fmla="*/ 2147483647 h 145"/>
              <a:gd name="T6" fmla="*/ 2147483647 w 153"/>
              <a:gd name="T7" fmla="*/ 0 h 145"/>
              <a:gd name="T8" fmla="*/ 2147483647 w 153"/>
              <a:gd name="T9" fmla="*/ 2147483647 h 145"/>
              <a:gd name="T10" fmla="*/ 2147483647 w 153"/>
              <a:gd name="T11" fmla="*/ 2147483647 h 145"/>
              <a:gd name="T12" fmla="*/ 0 60000 65536"/>
              <a:gd name="T13" fmla="*/ 0 60000 65536"/>
              <a:gd name="T14" fmla="*/ 0 60000 65536"/>
              <a:gd name="T15" fmla="*/ 0 60000 65536"/>
              <a:gd name="T16" fmla="*/ 0 60000 65536"/>
              <a:gd name="T17" fmla="*/ 0 60000 65536"/>
              <a:gd name="T18" fmla="*/ 0 w 153"/>
              <a:gd name="T19" fmla="*/ 0 h 145"/>
              <a:gd name="T20" fmla="*/ 153 w 15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53" h="145">
                <a:moveTo>
                  <a:pt x="24" y="24"/>
                </a:moveTo>
                <a:cubicBezTo>
                  <a:pt x="27" y="115"/>
                  <a:pt x="0" y="133"/>
                  <a:pt x="69" y="141"/>
                </a:cubicBezTo>
                <a:cubicBezTo>
                  <a:pt x="111" y="138"/>
                  <a:pt x="121" y="145"/>
                  <a:pt x="132" y="111"/>
                </a:cubicBezTo>
                <a:cubicBezTo>
                  <a:pt x="129" y="7"/>
                  <a:pt x="153" y="8"/>
                  <a:pt x="84" y="0"/>
                </a:cubicBezTo>
                <a:cubicBezTo>
                  <a:pt x="62" y="2"/>
                  <a:pt x="45" y="3"/>
                  <a:pt x="27" y="15"/>
                </a:cubicBezTo>
                <a:cubicBezTo>
                  <a:pt x="26" y="18"/>
                  <a:pt x="24" y="24"/>
                  <a:pt x="24" y="24"/>
                </a:cubicBezTo>
                <a:close/>
              </a:path>
            </a:pathLst>
          </a:custGeom>
          <a:solidFill>
            <a:srgbClr val="FF9900"/>
          </a:solidFill>
          <a:ln w="9525">
            <a:solidFill>
              <a:schemeClr val="tx1"/>
            </a:solidFill>
            <a:round/>
            <a:headEnd/>
            <a:tailEnd/>
          </a:ln>
        </p:spPr>
        <p:txBody>
          <a:bodyPr/>
          <a:lstStyle/>
          <a:p>
            <a:endParaRPr lang="en-US"/>
          </a:p>
        </p:txBody>
      </p:sp>
      <p:sp>
        <p:nvSpPr>
          <p:cNvPr id="79975" name="Freeform 189"/>
          <p:cNvSpPr>
            <a:spLocks/>
          </p:cNvSpPr>
          <p:nvPr/>
        </p:nvSpPr>
        <p:spPr bwMode="auto">
          <a:xfrm>
            <a:off x="7391400" y="5562600"/>
            <a:ext cx="1147763" cy="357188"/>
          </a:xfrm>
          <a:custGeom>
            <a:avLst/>
            <a:gdLst>
              <a:gd name="T0" fmla="*/ 2147483647 w 723"/>
              <a:gd name="T1" fmla="*/ 2147483647 h 225"/>
              <a:gd name="T2" fmla="*/ 2147483647 w 723"/>
              <a:gd name="T3" fmla="*/ 2147483647 h 225"/>
              <a:gd name="T4" fmla="*/ 2147483647 w 723"/>
              <a:gd name="T5" fmla="*/ 2147483647 h 225"/>
              <a:gd name="T6" fmla="*/ 2147483647 w 723"/>
              <a:gd name="T7" fmla="*/ 2147483647 h 225"/>
              <a:gd name="T8" fmla="*/ 2147483647 w 723"/>
              <a:gd name="T9" fmla="*/ 2147483647 h 225"/>
              <a:gd name="T10" fmla="*/ 2147483647 w 723"/>
              <a:gd name="T11" fmla="*/ 2147483647 h 225"/>
              <a:gd name="T12" fmla="*/ 2147483647 w 723"/>
              <a:gd name="T13" fmla="*/ 2147483647 h 225"/>
              <a:gd name="T14" fmla="*/ 2147483647 w 723"/>
              <a:gd name="T15" fmla="*/ 2147483647 h 225"/>
              <a:gd name="T16" fmla="*/ 2147483647 w 723"/>
              <a:gd name="T17" fmla="*/ 2147483647 h 225"/>
              <a:gd name="T18" fmla="*/ 2147483647 w 723"/>
              <a:gd name="T19" fmla="*/ 2147483647 h 225"/>
              <a:gd name="T20" fmla="*/ 2147483647 w 723"/>
              <a:gd name="T21" fmla="*/ 0 h 225"/>
              <a:gd name="T22" fmla="*/ 2147483647 w 723"/>
              <a:gd name="T23" fmla="*/ 2147483647 h 225"/>
              <a:gd name="T24" fmla="*/ 2147483647 w 723"/>
              <a:gd name="T25" fmla="*/ 0 h 225"/>
              <a:gd name="T26" fmla="*/ 2147483647 w 723"/>
              <a:gd name="T27" fmla="*/ 2147483647 h 225"/>
              <a:gd name="T28" fmla="*/ 2147483647 w 723"/>
              <a:gd name="T29" fmla="*/ 2147483647 h 225"/>
              <a:gd name="T30" fmla="*/ 2147483647 w 723"/>
              <a:gd name="T31" fmla="*/ 2147483647 h 225"/>
              <a:gd name="T32" fmla="*/ 2147483647 w 723"/>
              <a:gd name="T33" fmla="*/ 2147483647 h 225"/>
              <a:gd name="T34" fmla="*/ 2147483647 w 723"/>
              <a:gd name="T35" fmla="*/ 2147483647 h 225"/>
              <a:gd name="T36" fmla="*/ 2147483647 w 723"/>
              <a:gd name="T37" fmla="*/ 2147483647 h 225"/>
              <a:gd name="T38" fmla="*/ 2147483647 w 723"/>
              <a:gd name="T39" fmla="*/ 2147483647 h 225"/>
              <a:gd name="T40" fmla="*/ 2147483647 w 723"/>
              <a:gd name="T41" fmla="*/ 2147483647 h 225"/>
              <a:gd name="T42" fmla="*/ 2147483647 w 723"/>
              <a:gd name="T43" fmla="*/ 2147483647 h 225"/>
              <a:gd name="T44" fmla="*/ 0 w 723"/>
              <a:gd name="T45" fmla="*/ 2147483647 h 225"/>
              <a:gd name="T46" fmla="*/ 2147483647 w 723"/>
              <a:gd name="T47" fmla="*/ 2147483647 h 225"/>
              <a:gd name="T48" fmla="*/ 2147483647 w 723"/>
              <a:gd name="T49" fmla="*/ 2147483647 h 225"/>
              <a:gd name="T50" fmla="*/ 2147483647 w 723"/>
              <a:gd name="T51" fmla="*/ 2147483647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3"/>
              <a:gd name="T79" fmla="*/ 0 h 225"/>
              <a:gd name="T80" fmla="*/ 723 w 723"/>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3" h="225">
                <a:moveTo>
                  <a:pt x="3" y="66"/>
                </a:moveTo>
                <a:cubicBezTo>
                  <a:pt x="7" y="50"/>
                  <a:pt x="12" y="39"/>
                  <a:pt x="24" y="27"/>
                </a:cubicBezTo>
                <a:cubicBezTo>
                  <a:pt x="31" y="20"/>
                  <a:pt x="51" y="15"/>
                  <a:pt x="51" y="15"/>
                </a:cubicBezTo>
                <a:cubicBezTo>
                  <a:pt x="84" y="17"/>
                  <a:pt x="108" y="20"/>
                  <a:pt x="138" y="30"/>
                </a:cubicBezTo>
                <a:cubicBezTo>
                  <a:pt x="155" y="29"/>
                  <a:pt x="176" y="35"/>
                  <a:pt x="189" y="24"/>
                </a:cubicBezTo>
                <a:cubicBezTo>
                  <a:pt x="208" y="8"/>
                  <a:pt x="181" y="20"/>
                  <a:pt x="204" y="12"/>
                </a:cubicBezTo>
                <a:cubicBezTo>
                  <a:pt x="224" y="15"/>
                  <a:pt x="239" y="21"/>
                  <a:pt x="258" y="27"/>
                </a:cubicBezTo>
                <a:cubicBezTo>
                  <a:pt x="334" y="23"/>
                  <a:pt x="301" y="23"/>
                  <a:pt x="351" y="6"/>
                </a:cubicBezTo>
                <a:cubicBezTo>
                  <a:pt x="371" y="9"/>
                  <a:pt x="381" y="18"/>
                  <a:pt x="399" y="24"/>
                </a:cubicBezTo>
                <a:cubicBezTo>
                  <a:pt x="421" y="23"/>
                  <a:pt x="443" y="25"/>
                  <a:pt x="465" y="21"/>
                </a:cubicBezTo>
                <a:cubicBezTo>
                  <a:pt x="476" y="19"/>
                  <a:pt x="489" y="4"/>
                  <a:pt x="501" y="0"/>
                </a:cubicBezTo>
                <a:cubicBezTo>
                  <a:pt x="517" y="3"/>
                  <a:pt x="528" y="13"/>
                  <a:pt x="543" y="18"/>
                </a:cubicBezTo>
                <a:cubicBezTo>
                  <a:pt x="612" y="15"/>
                  <a:pt x="600" y="15"/>
                  <a:pt x="645" y="0"/>
                </a:cubicBezTo>
                <a:cubicBezTo>
                  <a:pt x="697" y="3"/>
                  <a:pt x="680" y="2"/>
                  <a:pt x="711" y="12"/>
                </a:cubicBezTo>
                <a:cubicBezTo>
                  <a:pt x="718" y="22"/>
                  <a:pt x="720" y="30"/>
                  <a:pt x="723" y="42"/>
                </a:cubicBezTo>
                <a:cubicBezTo>
                  <a:pt x="722" y="70"/>
                  <a:pt x="723" y="98"/>
                  <a:pt x="720" y="126"/>
                </a:cubicBezTo>
                <a:cubicBezTo>
                  <a:pt x="719" y="141"/>
                  <a:pt x="702" y="154"/>
                  <a:pt x="693" y="165"/>
                </a:cubicBezTo>
                <a:cubicBezTo>
                  <a:pt x="661" y="204"/>
                  <a:pt x="596" y="211"/>
                  <a:pt x="549" y="216"/>
                </a:cubicBezTo>
                <a:cubicBezTo>
                  <a:pt x="523" y="219"/>
                  <a:pt x="497" y="222"/>
                  <a:pt x="471" y="225"/>
                </a:cubicBezTo>
                <a:cubicBezTo>
                  <a:pt x="400" y="223"/>
                  <a:pt x="337" y="219"/>
                  <a:pt x="267" y="216"/>
                </a:cubicBezTo>
                <a:cubicBezTo>
                  <a:pt x="204" y="207"/>
                  <a:pt x="141" y="207"/>
                  <a:pt x="78" y="198"/>
                </a:cubicBezTo>
                <a:cubicBezTo>
                  <a:pt x="58" y="191"/>
                  <a:pt x="39" y="186"/>
                  <a:pt x="21" y="174"/>
                </a:cubicBezTo>
                <a:cubicBezTo>
                  <a:pt x="5" y="150"/>
                  <a:pt x="4" y="130"/>
                  <a:pt x="0" y="102"/>
                </a:cubicBezTo>
                <a:cubicBezTo>
                  <a:pt x="1" y="91"/>
                  <a:pt x="0" y="80"/>
                  <a:pt x="3" y="69"/>
                </a:cubicBezTo>
                <a:cubicBezTo>
                  <a:pt x="4" y="66"/>
                  <a:pt x="12" y="67"/>
                  <a:pt x="12" y="63"/>
                </a:cubicBezTo>
                <a:cubicBezTo>
                  <a:pt x="12" y="60"/>
                  <a:pt x="6" y="65"/>
                  <a:pt x="3" y="66"/>
                </a:cubicBezTo>
                <a:close/>
              </a:path>
            </a:pathLst>
          </a:custGeom>
          <a:solidFill>
            <a:srgbClr val="FF9999"/>
          </a:solidFill>
          <a:ln w="9525">
            <a:solidFill>
              <a:schemeClr val="tx1"/>
            </a:solidFill>
            <a:round/>
            <a:headEnd/>
            <a:tailEnd/>
          </a:ln>
        </p:spPr>
        <p:txBody>
          <a:bodyPr/>
          <a:lstStyle/>
          <a:p>
            <a:endParaRPr lang="en-US"/>
          </a:p>
        </p:txBody>
      </p:sp>
      <p:sp>
        <p:nvSpPr>
          <p:cNvPr id="79976" name="Freeform 190"/>
          <p:cNvSpPr>
            <a:spLocks/>
          </p:cNvSpPr>
          <p:nvPr/>
        </p:nvSpPr>
        <p:spPr bwMode="auto">
          <a:xfrm>
            <a:off x="7529513" y="5434013"/>
            <a:ext cx="171450" cy="95250"/>
          </a:xfrm>
          <a:custGeom>
            <a:avLst/>
            <a:gdLst>
              <a:gd name="T0" fmla="*/ 2147483647 w 108"/>
              <a:gd name="T1" fmla="*/ 2147483647 h 60"/>
              <a:gd name="T2" fmla="*/ 2147483647 w 108"/>
              <a:gd name="T3" fmla="*/ 2147483647 h 60"/>
              <a:gd name="T4" fmla="*/ 2147483647 w 108"/>
              <a:gd name="T5" fmla="*/ 2147483647 h 60"/>
              <a:gd name="T6" fmla="*/ 0 w 108"/>
              <a:gd name="T7" fmla="*/ 2147483647 h 60"/>
              <a:gd name="T8" fmla="*/ 2147483647 w 108"/>
              <a:gd name="T9" fmla="*/ 2147483647 h 60"/>
              <a:gd name="T10" fmla="*/ 2147483647 w 108"/>
              <a:gd name="T11" fmla="*/ 2147483647 h 60"/>
              <a:gd name="T12" fmla="*/ 2147483647 w 108"/>
              <a:gd name="T13" fmla="*/ 2147483647 h 60"/>
              <a:gd name="T14" fmla="*/ 0 60000 65536"/>
              <a:gd name="T15" fmla="*/ 0 60000 65536"/>
              <a:gd name="T16" fmla="*/ 0 60000 65536"/>
              <a:gd name="T17" fmla="*/ 0 60000 65536"/>
              <a:gd name="T18" fmla="*/ 0 60000 65536"/>
              <a:gd name="T19" fmla="*/ 0 60000 65536"/>
              <a:gd name="T20" fmla="*/ 0 60000 65536"/>
              <a:gd name="T21" fmla="*/ 0 w 108"/>
              <a:gd name="T22" fmla="*/ 0 h 60"/>
              <a:gd name="T23" fmla="*/ 108 w 10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60">
                <a:moveTo>
                  <a:pt x="105" y="57"/>
                </a:moveTo>
                <a:cubicBezTo>
                  <a:pt x="104" y="44"/>
                  <a:pt x="108" y="30"/>
                  <a:pt x="102" y="18"/>
                </a:cubicBezTo>
                <a:cubicBezTo>
                  <a:pt x="99" y="12"/>
                  <a:pt x="84" y="12"/>
                  <a:pt x="84" y="12"/>
                </a:cubicBezTo>
                <a:cubicBezTo>
                  <a:pt x="40" y="14"/>
                  <a:pt x="20" y="0"/>
                  <a:pt x="0" y="30"/>
                </a:cubicBezTo>
                <a:cubicBezTo>
                  <a:pt x="4" y="50"/>
                  <a:pt x="15" y="50"/>
                  <a:pt x="33" y="54"/>
                </a:cubicBezTo>
                <a:cubicBezTo>
                  <a:pt x="43" y="56"/>
                  <a:pt x="63" y="60"/>
                  <a:pt x="63" y="60"/>
                </a:cubicBezTo>
                <a:cubicBezTo>
                  <a:pt x="77" y="59"/>
                  <a:pt x="105" y="57"/>
                  <a:pt x="105" y="57"/>
                </a:cubicBezTo>
                <a:close/>
              </a:path>
            </a:pathLst>
          </a:custGeom>
          <a:solidFill>
            <a:srgbClr val="FF9900"/>
          </a:solidFill>
          <a:ln w="9525">
            <a:solidFill>
              <a:schemeClr val="tx1"/>
            </a:solidFill>
            <a:round/>
            <a:headEnd/>
            <a:tailEnd/>
          </a:ln>
        </p:spPr>
        <p:txBody>
          <a:bodyPr/>
          <a:lstStyle/>
          <a:p>
            <a:endParaRPr lang="en-US"/>
          </a:p>
        </p:txBody>
      </p:sp>
      <p:sp>
        <p:nvSpPr>
          <p:cNvPr id="79977" name="Freeform 191"/>
          <p:cNvSpPr>
            <a:spLocks/>
          </p:cNvSpPr>
          <p:nvPr/>
        </p:nvSpPr>
        <p:spPr bwMode="auto">
          <a:xfrm>
            <a:off x="7758113" y="5443538"/>
            <a:ext cx="171450" cy="85725"/>
          </a:xfrm>
          <a:custGeom>
            <a:avLst/>
            <a:gdLst>
              <a:gd name="T0" fmla="*/ 2147483647 w 108"/>
              <a:gd name="T1" fmla="*/ 2147483647 h 54"/>
              <a:gd name="T2" fmla="*/ 2147483647 w 108"/>
              <a:gd name="T3" fmla="*/ 2147483647 h 54"/>
              <a:gd name="T4" fmla="*/ 2147483647 w 108"/>
              <a:gd name="T5" fmla="*/ 2147483647 h 54"/>
              <a:gd name="T6" fmla="*/ 0 w 108"/>
              <a:gd name="T7" fmla="*/ 2147483647 h 54"/>
              <a:gd name="T8" fmla="*/ 2147483647 w 108"/>
              <a:gd name="T9" fmla="*/ 2147483647 h 54"/>
              <a:gd name="T10" fmla="*/ 2147483647 w 108"/>
              <a:gd name="T11" fmla="*/ 2147483647 h 54"/>
              <a:gd name="T12" fmla="*/ 2147483647 w 108"/>
              <a:gd name="T13" fmla="*/ 2147483647 h 54"/>
              <a:gd name="T14" fmla="*/ 0 60000 65536"/>
              <a:gd name="T15" fmla="*/ 0 60000 65536"/>
              <a:gd name="T16" fmla="*/ 0 60000 65536"/>
              <a:gd name="T17" fmla="*/ 0 60000 65536"/>
              <a:gd name="T18" fmla="*/ 0 60000 65536"/>
              <a:gd name="T19" fmla="*/ 0 60000 65536"/>
              <a:gd name="T20" fmla="*/ 0 60000 65536"/>
              <a:gd name="T21" fmla="*/ 0 w 108"/>
              <a:gd name="T22" fmla="*/ 0 h 54"/>
              <a:gd name="T23" fmla="*/ 108 w 10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54">
                <a:moveTo>
                  <a:pt x="108" y="42"/>
                </a:moveTo>
                <a:cubicBezTo>
                  <a:pt x="103" y="0"/>
                  <a:pt x="91" y="6"/>
                  <a:pt x="54" y="3"/>
                </a:cubicBezTo>
                <a:cubicBezTo>
                  <a:pt x="42" y="4"/>
                  <a:pt x="29" y="2"/>
                  <a:pt x="18" y="6"/>
                </a:cubicBezTo>
                <a:cubicBezTo>
                  <a:pt x="10" y="9"/>
                  <a:pt x="0" y="24"/>
                  <a:pt x="0" y="24"/>
                </a:cubicBezTo>
                <a:cubicBezTo>
                  <a:pt x="1" y="29"/>
                  <a:pt x="0" y="35"/>
                  <a:pt x="3" y="39"/>
                </a:cubicBezTo>
                <a:cubicBezTo>
                  <a:pt x="6" y="43"/>
                  <a:pt x="43" y="50"/>
                  <a:pt x="51" y="51"/>
                </a:cubicBezTo>
                <a:cubicBezTo>
                  <a:pt x="59" y="50"/>
                  <a:pt x="96" y="54"/>
                  <a:pt x="108" y="42"/>
                </a:cubicBezTo>
                <a:close/>
              </a:path>
            </a:pathLst>
          </a:custGeom>
          <a:solidFill>
            <a:srgbClr val="FF9900"/>
          </a:solidFill>
          <a:ln w="9525">
            <a:solidFill>
              <a:schemeClr val="tx1"/>
            </a:solidFill>
            <a:round/>
            <a:headEnd/>
            <a:tailEnd/>
          </a:ln>
        </p:spPr>
        <p:txBody>
          <a:bodyPr/>
          <a:lstStyle/>
          <a:p>
            <a:endParaRPr lang="en-US"/>
          </a:p>
        </p:txBody>
      </p:sp>
      <p:sp>
        <p:nvSpPr>
          <p:cNvPr id="79978" name="Freeform 192"/>
          <p:cNvSpPr>
            <a:spLocks/>
          </p:cNvSpPr>
          <p:nvPr/>
        </p:nvSpPr>
        <p:spPr bwMode="auto">
          <a:xfrm>
            <a:off x="7951788" y="5448300"/>
            <a:ext cx="211137" cy="85725"/>
          </a:xfrm>
          <a:custGeom>
            <a:avLst/>
            <a:gdLst>
              <a:gd name="T0" fmla="*/ 2147483647 w 133"/>
              <a:gd name="T1" fmla="*/ 2147483647 h 54"/>
              <a:gd name="T2" fmla="*/ 2147483647 w 133"/>
              <a:gd name="T3" fmla="*/ 0 h 54"/>
              <a:gd name="T4" fmla="*/ 2147483647 w 133"/>
              <a:gd name="T5" fmla="*/ 2147483647 h 54"/>
              <a:gd name="T6" fmla="*/ 2147483647 w 133"/>
              <a:gd name="T7" fmla="*/ 2147483647 h 54"/>
              <a:gd name="T8" fmla="*/ 2147483647 w 133"/>
              <a:gd name="T9" fmla="*/ 2147483647 h 54"/>
              <a:gd name="T10" fmla="*/ 2147483647 w 133"/>
              <a:gd name="T11" fmla="*/ 2147483647 h 54"/>
              <a:gd name="T12" fmla="*/ 2147483647 w 133"/>
              <a:gd name="T13" fmla="*/ 2147483647 h 54"/>
              <a:gd name="T14" fmla="*/ 0 60000 65536"/>
              <a:gd name="T15" fmla="*/ 0 60000 65536"/>
              <a:gd name="T16" fmla="*/ 0 60000 65536"/>
              <a:gd name="T17" fmla="*/ 0 60000 65536"/>
              <a:gd name="T18" fmla="*/ 0 60000 65536"/>
              <a:gd name="T19" fmla="*/ 0 60000 65536"/>
              <a:gd name="T20" fmla="*/ 0 60000 65536"/>
              <a:gd name="T21" fmla="*/ 0 w 133"/>
              <a:gd name="T22" fmla="*/ 0 h 54"/>
              <a:gd name="T23" fmla="*/ 133 w 13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54">
                <a:moveTo>
                  <a:pt x="127" y="42"/>
                </a:moveTo>
                <a:cubicBezTo>
                  <a:pt x="133" y="24"/>
                  <a:pt x="124" y="6"/>
                  <a:pt x="106" y="0"/>
                </a:cubicBezTo>
                <a:cubicBezTo>
                  <a:pt x="86" y="1"/>
                  <a:pt x="66" y="1"/>
                  <a:pt x="46" y="3"/>
                </a:cubicBezTo>
                <a:cubicBezTo>
                  <a:pt x="40" y="4"/>
                  <a:pt x="28" y="9"/>
                  <a:pt x="28" y="9"/>
                </a:cubicBezTo>
                <a:cubicBezTo>
                  <a:pt x="0" y="51"/>
                  <a:pt x="72" y="44"/>
                  <a:pt x="97" y="48"/>
                </a:cubicBezTo>
                <a:cubicBezTo>
                  <a:pt x="111" y="47"/>
                  <a:pt x="130" y="54"/>
                  <a:pt x="130" y="36"/>
                </a:cubicBezTo>
                <a:cubicBezTo>
                  <a:pt x="130" y="34"/>
                  <a:pt x="128" y="40"/>
                  <a:pt x="127" y="42"/>
                </a:cubicBezTo>
                <a:close/>
              </a:path>
            </a:pathLst>
          </a:custGeom>
          <a:solidFill>
            <a:srgbClr val="FF9900"/>
          </a:solidFill>
          <a:ln w="9525">
            <a:solidFill>
              <a:schemeClr val="tx1"/>
            </a:solidFill>
            <a:round/>
            <a:headEnd/>
            <a:tailEnd/>
          </a:ln>
        </p:spPr>
        <p:txBody>
          <a:bodyPr/>
          <a:lstStyle/>
          <a:p>
            <a:endParaRPr lang="en-US"/>
          </a:p>
        </p:txBody>
      </p:sp>
      <p:sp>
        <p:nvSpPr>
          <p:cNvPr id="79979" name="Freeform 193"/>
          <p:cNvSpPr>
            <a:spLocks/>
          </p:cNvSpPr>
          <p:nvPr/>
        </p:nvSpPr>
        <p:spPr bwMode="auto">
          <a:xfrm>
            <a:off x="8205788" y="5443538"/>
            <a:ext cx="182562" cy="92075"/>
          </a:xfrm>
          <a:custGeom>
            <a:avLst/>
            <a:gdLst>
              <a:gd name="T0" fmla="*/ 2147483647 w 115"/>
              <a:gd name="T1" fmla="*/ 2147483647 h 58"/>
              <a:gd name="T2" fmla="*/ 2147483647 w 115"/>
              <a:gd name="T3" fmla="*/ 2147483647 h 58"/>
              <a:gd name="T4" fmla="*/ 2147483647 w 115"/>
              <a:gd name="T5" fmla="*/ 0 h 58"/>
              <a:gd name="T6" fmla="*/ 2147483647 w 115"/>
              <a:gd name="T7" fmla="*/ 2147483647 h 58"/>
              <a:gd name="T8" fmla="*/ 2147483647 w 115"/>
              <a:gd name="T9" fmla="*/ 2147483647 h 58"/>
              <a:gd name="T10" fmla="*/ 2147483647 w 115"/>
              <a:gd name="T11" fmla="*/ 2147483647 h 58"/>
              <a:gd name="T12" fmla="*/ 0 60000 65536"/>
              <a:gd name="T13" fmla="*/ 0 60000 65536"/>
              <a:gd name="T14" fmla="*/ 0 60000 65536"/>
              <a:gd name="T15" fmla="*/ 0 60000 65536"/>
              <a:gd name="T16" fmla="*/ 0 60000 65536"/>
              <a:gd name="T17" fmla="*/ 0 60000 65536"/>
              <a:gd name="T18" fmla="*/ 0 w 115"/>
              <a:gd name="T19" fmla="*/ 0 h 58"/>
              <a:gd name="T20" fmla="*/ 115 w 11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15" h="58">
                <a:moveTo>
                  <a:pt x="114" y="45"/>
                </a:moveTo>
                <a:cubicBezTo>
                  <a:pt x="113" y="37"/>
                  <a:pt x="112" y="12"/>
                  <a:pt x="102" y="6"/>
                </a:cubicBezTo>
                <a:cubicBezTo>
                  <a:pt x="97" y="3"/>
                  <a:pt x="84" y="0"/>
                  <a:pt x="84" y="0"/>
                </a:cubicBezTo>
                <a:cubicBezTo>
                  <a:pt x="59" y="3"/>
                  <a:pt x="31" y="3"/>
                  <a:pt x="9" y="18"/>
                </a:cubicBezTo>
                <a:cubicBezTo>
                  <a:pt x="0" y="46"/>
                  <a:pt x="67" y="49"/>
                  <a:pt x="84" y="51"/>
                </a:cubicBezTo>
                <a:cubicBezTo>
                  <a:pt x="115" y="48"/>
                  <a:pt x="114" y="58"/>
                  <a:pt x="114" y="45"/>
                </a:cubicBezTo>
                <a:close/>
              </a:path>
            </a:pathLst>
          </a:custGeom>
          <a:solidFill>
            <a:srgbClr val="FF9900"/>
          </a:solidFill>
          <a:ln w="9525">
            <a:solidFill>
              <a:schemeClr val="tx1"/>
            </a:solidFill>
            <a:round/>
            <a:headEnd/>
            <a:tailEnd/>
          </a:ln>
        </p:spPr>
        <p:txBody>
          <a:bodyPr/>
          <a:lstStyle/>
          <a:p>
            <a:endParaRPr lang="en-US"/>
          </a:p>
        </p:txBody>
      </p:sp>
      <p:sp>
        <p:nvSpPr>
          <p:cNvPr id="79980" name="Freeform 194"/>
          <p:cNvSpPr>
            <a:spLocks/>
          </p:cNvSpPr>
          <p:nvPr/>
        </p:nvSpPr>
        <p:spPr bwMode="auto">
          <a:xfrm>
            <a:off x="7591425" y="5473700"/>
            <a:ext cx="69850" cy="34925"/>
          </a:xfrm>
          <a:custGeom>
            <a:avLst/>
            <a:gdLst>
              <a:gd name="T0" fmla="*/ 2147483647 w 44"/>
              <a:gd name="T1" fmla="*/ 2147483647 h 22"/>
              <a:gd name="T2" fmla="*/ 0 w 44"/>
              <a:gd name="T3" fmla="*/ 2147483647 h 22"/>
              <a:gd name="T4" fmla="*/ 2147483647 w 44"/>
              <a:gd name="T5" fmla="*/ 2147483647 h 22"/>
              <a:gd name="T6" fmla="*/ 2147483647 w 44"/>
              <a:gd name="T7" fmla="*/ 2147483647 h 22"/>
              <a:gd name="T8" fmla="*/ 2147483647 w 44"/>
              <a:gd name="T9" fmla="*/ 2147483647 h 22"/>
              <a:gd name="T10" fmla="*/ 2147483647 w 44"/>
              <a:gd name="T11" fmla="*/ 2147483647 h 22"/>
              <a:gd name="T12" fmla="*/ 0 60000 65536"/>
              <a:gd name="T13" fmla="*/ 0 60000 65536"/>
              <a:gd name="T14" fmla="*/ 0 60000 65536"/>
              <a:gd name="T15" fmla="*/ 0 60000 65536"/>
              <a:gd name="T16" fmla="*/ 0 60000 65536"/>
              <a:gd name="T17" fmla="*/ 0 60000 65536"/>
              <a:gd name="T18" fmla="*/ 0 w 44"/>
              <a:gd name="T19" fmla="*/ 0 h 22"/>
              <a:gd name="T20" fmla="*/ 44 w 4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4" h="22">
                <a:moveTo>
                  <a:pt x="39" y="8"/>
                </a:moveTo>
                <a:cubicBezTo>
                  <a:pt x="14" y="0"/>
                  <a:pt x="27" y="1"/>
                  <a:pt x="0" y="5"/>
                </a:cubicBezTo>
                <a:cubicBezTo>
                  <a:pt x="1" y="8"/>
                  <a:pt x="0" y="12"/>
                  <a:pt x="3" y="14"/>
                </a:cubicBezTo>
                <a:cubicBezTo>
                  <a:pt x="8" y="18"/>
                  <a:pt x="21" y="20"/>
                  <a:pt x="21" y="20"/>
                </a:cubicBezTo>
                <a:cubicBezTo>
                  <a:pt x="28" y="19"/>
                  <a:pt x="37" y="22"/>
                  <a:pt x="42" y="17"/>
                </a:cubicBezTo>
                <a:cubicBezTo>
                  <a:pt x="44" y="15"/>
                  <a:pt x="39" y="5"/>
                  <a:pt x="39" y="8"/>
                </a:cubicBezTo>
                <a:close/>
              </a:path>
            </a:pathLst>
          </a:custGeom>
          <a:solidFill>
            <a:schemeClr val="tx2"/>
          </a:solidFill>
          <a:ln w="9525">
            <a:solidFill>
              <a:schemeClr val="tx1"/>
            </a:solidFill>
            <a:round/>
            <a:headEnd/>
            <a:tailEnd/>
          </a:ln>
        </p:spPr>
        <p:txBody>
          <a:bodyPr/>
          <a:lstStyle/>
          <a:p>
            <a:endParaRPr lang="en-US"/>
          </a:p>
        </p:txBody>
      </p:sp>
      <p:sp>
        <p:nvSpPr>
          <p:cNvPr id="79981" name="Freeform 195"/>
          <p:cNvSpPr>
            <a:spLocks/>
          </p:cNvSpPr>
          <p:nvPr/>
        </p:nvSpPr>
        <p:spPr bwMode="auto">
          <a:xfrm>
            <a:off x="7800975" y="5459413"/>
            <a:ext cx="82550" cy="61912"/>
          </a:xfrm>
          <a:custGeom>
            <a:avLst/>
            <a:gdLst>
              <a:gd name="T0" fmla="*/ 2147483647 w 52"/>
              <a:gd name="T1" fmla="*/ 2147483647 h 39"/>
              <a:gd name="T2" fmla="*/ 2147483647 w 52"/>
              <a:gd name="T3" fmla="*/ 2147483647 h 39"/>
              <a:gd name="T4" fmla="*/ 2147483647 w 52"/>
              <a:gd name="T5" fmla="*/ 2147483647 h 39"/>
              <a:gd name="T6" fmla="*/ 2147483647 w 52"/>
              <a:gd name="T7" fmla="*/ 2147483647 h 39"/>
              <a:gd name="T8" fmla="*/ 0 60000 65536"/>
              <a:gd name="T9" fmla="*/ 0 60000 65536"/>
              <a:gd name="T10" fmla="*/ 0 60000 65536"/>
              <a:gd name="T11" fmla="*/ 0 60000 65536"/>
              <a:gd name="T12" fmla="*/ 0 w 52"/>
              <a:gd name="T13" fmla="*/ 0 h 39"/>
              <a:gd name="T14" fmla="*/ 52 w 52"/>
              <a:gd name="T15" fmla="*/ 39 h 39"/>
            </a:gdLst>
            <a:ahLst/>
            <a:cxnLst>
              <a:cxn ang="T8">
                <a:pos x="T0" y="T1"/>
              </a:cxn>
              <a:cxn ang="T9">
                <a:pos x="T2" y="T3"/>
              </a:cxn>
              <a:cxn ang="T10">
                <a:pos x="T4" y="T5"/>
              </a:cxn>
              <a:cxn ang="T11">
                <a:pos x="T6" y="T7"/>
              </a:cxn>
            </a:cxnLst>
            <a:rect l="T12" t="T13" r="T14" b="T15"/>
            <a:pathLst>
              <a:path w="52" h="39">
                <a:moveTo>
                  <a:pt x="48" y="17"/>
                </a:moveTo>
                <a:cubicBezTo>
                  <a:pt x="37" y="0"/>
                  <a:pt x="24" y="5"/>
                  <a:pt x="6" y="11"/>
                </a:cubicBezTo>
                <a:cubicBezTo>
                  <a:pt x="0" y="30"/>
                  <a:pt x="11" y="29"/>
                  <a:pt x="24" y="38"/>
                </a:cubicBezTo>
                <a:cubicBezTo>
                  <a:pt x="45" y="34"/>
                  <a:pt x="52" y="39"/>
                  <a:pt x="48" y="17"/>
                </a:cubicBezTo>
                <a:close/>
              </a:path>
            </a:pathLst>
          </a:custGeom>
          <a:solidFill>
            <a:schemeClr val="tx2"/>
          </a:solidFill>
          <a:ln w="9525">
            <a:solidFill>
              <a:schemeClr val="tx1"/>
            </a:solidFill>
            <a:round/>
            <a:headEnd/>
            <a:tailEnd/>
          </a:ln>
        </p:spPr>
        <p:txBody>
          <a:bodyPr/>
          <a:lstStyle/>
          <a:p>
            <a:endParaRPr lang="en-US"/>
          </a:p>
        </p:txBody>
      </p:sp>
      <p:sp>
        <p:nvSpPr>
          <p:cNvPr id="79982" name="Freeform 196"/>
          <p:cNvSpPr>
            <a:spLocks/>
          </p:cNvSpPr>
          <p:nvPr/>
        </p:nvSpPr>
        <p:spPr bwMode="auto">
          <a:xfrm>
            <a:off x="8029575" y="5472113"/>
            <a:ext cx="104775" cy="42862"/>
          </a:xfrm>
          <a:custGeom>
            <a:avLst/>
            <a:gdLst>
              <a:gd name="T0" fmla="*/ 2147483647 w 66"/>
              <a:gd name="T1" fmla="*/ 2147483647 h 27"/>
              <a:gd name="T2" fmla="*/ 0 w 66"/>
              <a:gd name="T3" fmla="*/ 2147483647 h 27"/>
              <a:gd name="T4" fmla="*/ 2147483647 w 66"/>
              <a:gd name="T5" fmla="*/ 2147483647 h 27"/>
              <a:gd name="T6" fmla="*/ 2147483647 w 66"/>
              <a:gd name="T7" fmla="*/ 2147483647 h 27"/>
              <a:gd name="T8" fmla="*/ 0 60000 65536"/>
              <a:gd name="T9" fmla="*/ 0 60000 65536"/>
              <a:gd name="T10" fmla="*/ 0 60000 65536"/>
              <a:gd name="T11" fmla="*/ 0 60000 65536"/>
              <a:gd name="T12" fmla="*/ 0 w 66"/>
              <a:gd name="T13" fmla="*/ 0 h 27"/>
              <a:gd name="T14" fmla="*/ 66 w 66"/>
              <a:gd name="T15" fmla="*/ 27 h 27"/>
            </a:gdLst>
            <a:ahLst/>
            <a:cxnLst>
              <a:cxn ang="T8">
                <a:pos x="T0" y="T1"/>
              </a:cxn>
              <a:cxn ang="T9">
                <a:pos x="T2" y="T3"/>
              </a:cxn>
              <a:cxn ang="T10">
                <a:pos x="T4" y="T5"/>
              </a:cxn>
              <a:cxn ang="T11">
                <a:pos x="T6" y="T7"/>
              </a:cxn>
            </a:cxnLst>
            <a:rect l="T12" t="T13" r="T14" b="T15"/>
            <a:pathLst>
              <a:path w="66" h="27">
                <a:moveTo>
                  <a:pt x="48" y="9"/>
                </a:moveTo>
                <a:cubicBezTo>
                  <a:pt x="20" y="0"/>
                  <a:pt x="36" y="2"/>
                  <a:pt x="0" y="6"/>
                </a:cubicBezTo>
                <a:cubicBezTo>
                  <a:pt x="7" y="27"/>
                  <a:pt x="27" y="17"/>
                  <a:pt x="48" y="15"/>
                </a:cubicBezTo>
                <a:cubicBezTo>
                  <a:pt x="66" y="3"/>
                  <a:pt x="48" y="4"/>
                  <a:pt x="48" y="9"/>
                </a:cubicBezTo>
                <a:close/>
              </a:path>
            </a:pathLst>
          </a:custGeom>
          <a:solidFill>
            <a:schemeClr val="tx2"/>
          </a:solidFill>
          <a:ln w="9525">
            <a:solidFill>
              <a:schemeClr val="tx1"/>
            </a:solidFill>
            <a:round/>
            <a:headEnd/>
            <a:tailEnd/>
          </a:ln>
        </p:spPr>
        <p:txBody>
          <a:bodyPr/>
          <a:lstStyle/>
          <a:p>
            <a:endParaRPr lang="en-US"/>
          </a:p>
        </p:txBody>
      </p:sp>
      <p:sp>
        <p:nvSpPr>
          <p:cNvPr id="79983" name="Freeform 197"/>
          <p:cNvSpPr>
            <a:spLocks/>
          </p:cNvSpPr>
          <p:nvPr/>
        </p:nvSpPr>
        <p:spPr bwMode="auto">
          <a:xfrm>
            <a:off x="8278813" y="5473700"/>
            <a:ext cx="69850" cy="31750"/>
          </a:xfrm>
          <a:custGeom>
            <a:avLst/>
            <a:gdLst>
              <a:gd name="T0" fmla="*/ 2147483647 w 44"/>
              <a:gd name="T1" fmla="*/ 2147483647 h 20"/>
              <a:gd name="T2" fmla="*/ 2147483647 w 44"/>
              <a:gd name="T3" fmla="*/ 2147483647 h 20"/>
              <a:gd name="T4" fmla="*/ 2147483647 w 44"/>
              <a:gd name="T5" fmla="*/ 2147483647 h 20"/>
              <a:gd name="T6" fmla="*/ 2147483647 w 44"/>
              <a:gd name="T7" fmla="*/ 2147483647 h 20"/>
              <a:gd name="T8" fmla="*/ 2147483647 w 44"/>
              <a:gd name="T9" fmla="*/ 2147483647 h 20"/>
              <a:gd name="T10" fmla="*/ 2147483647 w 44"/>
              <a:gd name="T11" fmla="*/ 2147483647 h 20"/>
              <a:gd name="T12" fmla="*/ 0 60000 65536"/>
              <a:gd name="T13" fmla="*/ 0 60000 65536"/>
              <a:gd name="T14" fmla="*/ 0 60000 65536"/>
              <a:gd name="T15" fmla="*/ 0 60000 65536"/>
              <a:gd name="T16" fmla="*/ 0 60000 65536"/>
              <a:gd name="T17" fmla="*/ 0 60000 65536"/>
              <a:gd name="T18" fmla="*/ 0 w 44"/>
              <a:gd name="T19" fmla="*/ 0 h 20"/>
              <a:gd name="T20" fmla="*/ 44 w 4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4" h="20">
                <a:moveTo>
                  <a:pt x="44" y="8"/>
                </a:moveTo>
                <a:cubicBezTo>
                  <a:pt x="19" y="0"/>
                  <a:pt x="32" y="1"/>
                  <a:pt x="5" y="5"/>
                </a:cubicBezTo>
                <a:cubicBezTo>
                  <a:pt x="4" y="8"/>
                  <a:pt x="0" y="12"/>
                  <a:pt x="2" y="14"/>
                </a:cubicBezTo>
                <a:cubicBezTo>
                  <a:pt x="6" y="18"/>
                  <a:pt x="20" y="20"/>
                  <a:pt x="20" y="20"/>
                </a:cubicBezTo>
                <a:cubicBezTo>
                  <a:pt x="27" y="19"/>
                  <a:pt x="35" y="20"/>
                  <a:pt x="41" y="17"/>
                </a:cubicBezTo>
                <a:cubicBezTo>
                  <a:pt x="44" y="16"/>
                  <a:pt x="44" y="8"/>
                  <a:pt x="44" y="8"/>
                </a:cubicBezTo>
                <a:close/>
              </a:path>
            </a:pathLst>
          </a:custGeom>
          <a:solidFill>
            <a:schemeClr val="tx2"/>
          </a:solidFill>
          <a:ln w="9525">
            <a:solidFill>
              <a:schemeClr val="tx1"/>
            </a:solidFill>
            <a:round/>
            <a:headEnd/>
            <a:tailEnd/>
          </a:ln>
        </p:spPr>
        <p:txBody>
          <a:bodyPr/>
          <a:lstStyle/>
          <a:p>
            <a:endParaRPr lang="en-US"/>
          </a:p>
        </p:txBody>
      </p:sp>
      <p:sp>
        <p:nvSpPr>
          <p:cNvPr id="79984" name="Freeform 198"/>
          <p:cNvSpPr>
            <a:spLocks/>
          </p:cNvSpPr>
          <p:nvPr/>
        </p:nvSpPr>
        <p:spPr bwMode="auto">
          <a:xfrm>
            <a:off x="7481888" y="5643563"/>
            <a:ext cx="249237" cy="133350"/>
          </a:xfrm>
          <a:custGeom>
            <a:avLst/>
            <a:gdLst>
              <a:gd name="T0" fmla="*/ 2147483647 w 157"/>
              <a:gd name="T1" fmla="*/ 0 h 84"/>
              <a:gd name="T2" fmla="*/ 2147483647 w 157"/>
              <a:gd name="T3" fmla="*/ 2147483647 h 84"/>
              <a:gd name="T4" fmla="*/ 2147483647 w 157"/>
              <a:gd name="T5" fmla="*/ 2147483647 h 84"/>
              <a:gd name="T6" fmla="*/ 2147483647 w 157"/>
              <a:gd name="T7" fmla="*/ 2147483647 h 84"/>
              <a:gd name="T8" fmla="*/ 2147483647 w 157"/>
              <a:gd name="T9" fmla="*/ 2147483647 h 84"/>
              <a:gd name="T10" fmla="*/ 2147483647 w 157"/>
              <a:gd name="T11" fmla="*/ 2147483647 h 84"/>
              <a:gd name="T12" fmla="*/ 2147483647 w 157"/>
              <a:gd name="T13" fmla="*/ 2147483647 h 84"/>
              <a:gd name="T14" fmla="*/ 2147483647 w 157"/>
              <a:gd name="T15" fmla="*/ 2147483647 h 84"/>
              <a:gd name="T16" fmla="*/ 0 w 157"/>
              <a:gd name="T17" fmla="*/ 2147483647 h 84"/>
              <a:gd name="T18" fmla="*/ 2147483647 w 15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84"/>
              <a:gd name="T32" fmla="*/ 157 w 15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84">
                <a:moveTo>
                  <a:pt x="3" y="0"/>
                </a:moveTo>
                <a:cubicBezTo>
                  <a:pt x="7" y="12"/>
                  <a:pt x="9" y="17"/>
                  <a:pt x="21" y="21"/>
                </a:cubicBezTo>
                <a:cubicBezTo>
                  <a:pt x="51" y="44"/>
                  <a:pt x="69" y="32"/>
                  <a:pt x="114" y="30"/>
                </a:cubicBezTo>
                <a:cubicBezTo>
                  <a:pt x="125" y="26"/>
                  <a:pt x="141" y="9"/>
                  <a:pt x="141" y="9"/>
                </a:cubicBezTo>
                <a:cubicBezTo>
                  <a:pt x="151" y="25"/>
                  <a:pt x="157" y="50"/>
                  <a:pt x="138" y="63"/>
                </a:cubicBezTo>
                <a:cubicBezTo>
                  <a:pt x="130" y="68"/>
                  <a:pt x="117" y="75"/>
                  <a:pt x="108" y="78"/>
                </a:cubicBezTo>
                <a:cubicBezTo>
                  <a:pt x="102" y="80"/>
                  <a:pt x="90" y="84"/>
                  <a:pt x="90" y="84"/>
                </a:cubicBezTo>
                <a:cubicBezTo>
                  <a:pt x="78" y="83"/>
                  <a:pt x="66" y="84"/>
                  <a:pt x="54" y="81"/>
                </a:cubicBezTo>
                <a:cubicBezTo>
                  <a:pt x="39" y="77"/>
                  <a:pt x="0" y="49"/>
                  <a:pt x="0" y="30"/>
                </a:cubicBezTo>
                <a:cubicBezTo>
                  <a:pt x="0" y="20"/>
                  <a:pt x="2" y="10"/>
                  <a:pt x="3" y="0"/>
                </a:cubicBezTo>
                <a:close/>
              </a:path>
            </a:pathLst>
          </a:custGeom>
          <a:gradFill rotWithShape="0">
            <a:gsLst>
              <a:gs pos="0">
                <a:srgbClr val="FF7C80"/>
              </a:gs>
              <a:gs pos="100000">
                <a:srgbClr val="FF99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85" name="Freeform 199"/>
          <p:cNvSpPr>
            <a:spLocks/>
          </p:cNvSpPr>
          <p:nvPr/>
        </p:nvSpPr>
        <p:spPr bwMode="auto">
          <a:xfrm>
            <a:off x="7748588" y="5662613"/>
            <a:ext cx="180975" cy="104775"/>
          </a:xfrm>
          <a:custGeom>
            <a:avLst/>
            <a:gdLst>
              <a:gd name="T0" fmla="*/ 2147483647 w 114"/>
              <a:gd name="T1" fmla="*/ 0 h 66"/>
              <a:gd name="T2" fmla="*/ 2147483647 w 114"/>
              <a:gd name="T3" fmla="*/ 2147483647 h 66"/>
              <a:gd name="T4" fmla="*/ 2147483647 w 114"/>
              <a:gd name="T5" fmla="*/ 0 h 66"/>
              <a:gd name="T6" fmla="*/ 2147483647 w 114"/>
              <a:gd name="T7" fmla="*/ 2147483647 h 66"/>
              <a:gd name="T8" fmla="*/ 2147483647 w 114"/>
              <a:gd name="T9" fmla="*/ 2147483647 h 66"/>
              <a:gd name="T10" fmla="*/ 0 w 114"/>
              <a:gd name="T11" fmla="*/ 2147483647 h 66"/>
              <a:gd name="T12" fmla="*/ 2147483647 w 114"/>
              <a:gd name="T13" fmla="*/ 0 h 66"/>
              <a:gd name="T14" fmla="*/ 0 60000 65536"/>
              <a:gd name="T15" fmla="*/ 0 60000 65536"/>
              <a:gd name="T16" fmla="*/ 0 60000 65536"/>
              <a:gd name="T17" fmla="*/ 0 60000 65536"/>
              <a:gd name="T18" fmla="*/ 0 60000 65536"/>
              <a:gd name="T19" fmla="*/ 0 60000 65536"/>
              <a:gd name="T20" fmla="*/ 0 60000 65536"/>
              <a:gd name="T21" fmla="*/ 0 w 114"/>
              <a:gd name="T22" fmla="*/ 0 h 66"/>
              <a:gd name="T23" fmla="*/ 114 w 11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66">
                <a:moveTo>
                  <a:pt x="3" y="0"/>
                </a:moveTo>
                <a:cubicBezTo>
                  <a:pt x="28" y="16"/>
                  <a:pt x="14" y="11"/>
                  <a:pt x="45" y="15"/>
                </a:cubicBezTo>
                <a:cubicBezTo>
                  <a:pt x="65" y="14"/>
                  <a:pt x="97" y="23"/>
                  <a:pt x="105" y="0"/>
                </a:cubicBezTo>
                <a:cubicBezTo>
                  <a:pt x="114" y="27"/>
                  <a:pt x="74" y="58"/>
                  <a:pt x="51" y="66"/>
                </a:cubicBezTo>
                <a:cubicBezTo>
                  <a:pt x="38" y="62"/>
                  <a:pt x="28" y="52"/>
                  <a:pt x="15" y="48"/>
                </a:cubicBezTo>
                <a:cubicBezTo>
                  <a:pt x="8" y="41"/>
                  <a:pt x="0" y="21"/>
                  <a:pt x="0" y="21"/>
                </a:cubicBezTo>
                <a:cubicBezTo>
                  <a:pt x="1" y="14"/>
                  <a:pt x="3" y="0"/>
                  <a:pt x="3" y="0"/>
                </a:cubicBezTo>
                <a:close/>
              </a:path>
            </a:pathLst>
          </a:custGeom>
          <a:gradFill rotWithShape="0">
            <a:gsLst>
              <a:gs pos="0">
                <a:srgbClr val="FF7C80"/>
              </a:gs>
              <a:gs pos="100000">
                <a:srgbClr val="FF99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86" name="Freeform 200"/>
          <p:cNvSpPr>
            <a:spLocks/>
          </p:cNvSpPr>
          <p:nvPr/>
        </p:nvSpPr>
        <p:spPr bwMode="auto">
          <a:xfrm>
            <a:off x="7981950" y="5667375"/>
            <a:ext cx="219075" cy="114300"/>
          </a:xfrm>
          <a:custGeom>
            <a:avLst/>
            <a:gdLst>
              <a:gd name="T0" fmla="*/ 0 w 138"/>
              <a:gd name="T1" fmla="*/ 2147483647 h 72"/>
              <a:gd name="T2" fmla="*/ 2147483647 w 138"/>
              <a:gd name="T3" fmla="*/ 2147483647 h 72"/>
              <a:gd name="T4" fmla="*/ 2147483647 w 138"/>
              <a:gd name="T5" fmla="*/ 2147483647 h 72"/>
              <a:gd name="T6" fmla="*/ 2147483647 w 138"/>
              <a:gd name="T7" fmla="*/ 0 h 72"/>
              <a:gd name="T8" fmla="*/ 2147483647 w 138"/>
              <a:gd name="T9" fmla="*/ 2147483647 h 72"/>
              <a:gd name="T10" fmla="*/ 2147483647 w 138"/>
              <a:gd name="T11" fmla="*/ 2147483647 h 72"/>
              <a:gd name="T12" fmla="*/ 0 w 138"/>
              <a:gd name="T13" fmla="*/ 2147483647 h 72"/>
              <a:gd name="T14" fmla="*/ 0 60000 65536"/>
              <a:gd name="T15" fmla="*/ 0 60000 65536"/>
              <a:gd name="T16" fmla="*/ 0 60000 65536"/>
              <a:gd name="T17" fmla="*/ 0 60000 65536"/>
              <a:gd name="T18" fmla="*/ 0 60000 65536"/>
              <a:gd name="T19" fmla="*/ 0 60000 65536"/>
              <a:gd name="T20" fmla="*/ 0 60000 65536"/>
              <a:gd name="T21" fmla="*/ 0 w 138"/>
              <a:gd name="T22" fmla="*/ 0 h 72"/>
              <a:gd name="T23" fmla="*/ 138 w 138"/>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72">
                <a:moveTo>
                  <a:pt x="0" y="6"/>
                </a:moveTo>
                <a:cubicBezTo>
                  <a:pt x="10" y="9"/>
                  <a:pt x="30" y="15"/>
                  <a:pt x="30" y="15"/>
                </a:cubicBezTo>
                <a:cubicBezTo>
                  <a:pt x="53" y="14"/>
                  <a:pt x="76" y="16"/>
                  <a:pt x="99" y="12"/>
                </a:cubicBezTo>
                <a:cubicBezTo>
                  <a:pt x="106" y="11"/>
                  <a:pt x="117" y="0"/>
                  <a:pt x="117" y="0"/>
                </a:cubicBezTo>
                <a:cubicBezTo>
                  <a:pt x="138" y="32"/>
                  <a:pt x="96" y="63"/>
                  <a:pt x="69" y="72"/>
                </a:cubicBezTo>
                <a:cubicBezTo>
                  <a:pt x="29" y="68"/>
                  <a:pt x="36" y="62"/>
                  <a:pt x="6" y="42"/>
                </a:cubicBezTo>
                <a:cubicBezTo>
                  <a:pt x="2" y="14"/>
                  <a:pt x="5" y="26"/>
                  <a:pt x="0" y="6"/>
                </a:cubicBezTo>
                <a:close/>
              </a:path>
            </a:pathLst>
          </a:custGeom>
          <a:gradFill rotWithShape="0">
            <a:gsLst>
              <a:gs pos="0">
                <a:srgbClr val="FF7C80"/>
              </a:gs>
              <a:gs pos="100000">
                <a:srgbClr val="FF99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87" name="Freeform 201"/>
          <p:cNvSpPr>
            <a:spLocks/>
          </p:cNvSpPr>
          <p:nvPr/>
        </p:nvSpPr>
        <p:spPr bwMode="auto">
          <a:xfrm>
            <a:off x="8239125" y="5643563"/>
            <a:ext cx="157163" cy="128587"/>
          </a:xfrm>
          <a:custGeom>
            <a:avLst/>
            <a:gdLst>
              <a:gd name="T0" fmla="*/ 0 w 99"/>
              <a:gd name="T1" fmla="*/ 2147483647 h 81"/>
              <a:gd name="T2" fmla="*/ 2147483647 w 99"/>
              <a:gd name="T3" fmla="*/ 0 h 81"/>
              <a:gd name="T4" fmla="*/ 2147483647 w 99"/>
              <a:gd name="T5" fmla="*/ 2147483647 h 81"/>
              <a:gd name="T6" fmla="*/ 2147483647 w 99"/>
              <a:gd name="T7" fmla="*/ 2147483647 h 81"/>
              <a:gd name="T8" fmla="*/ 2147483647 w 99"/>
              <a:gd name="T9" fmla="*/ 2147483647 h 81"/>
              <a:gd name="T10" fmla="*/ 2147483647 w 99"/>
              <a:gd name="T11" fmla="*/ 2147483647 h 81"/>
              <a:gd name="T12" fmla="*/ 0 w 99"/>
              <a:gd name="T13" fmla="*/ 2147483647 h 81"/>
              <a:gd name="T14" fmla="*/ 0 60000 65536"/>
              <a:gd name="T15" fmla="*/ 0 60000 65536"/>
              <a:gd name="T16" fmla="*/ 0 60000 65536"/>
              <a:gd name="T17" fmla="*/ 0 60000 65536"/>
              <a:gd name="T18" fmla="*/ 0 60000 65536"/>
              <a:gd name="T19" fmla="*/ 0 60000 65536"/>
              <a:gd name="T20" fmla="*/ 0 60000 65536"/>
              <a:gd name="T21" fmla="*/ 0 w 99"/>
              <a:gd name="T22" fmla="*/ 0 h 81"/>
              <a:gd name="T23" fmla="*/ 99 w 99"/>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81">
                <a:moveTo>
                  <a:pt x="0" y="12"/>
                </a:moveTo>
                <a:cubicBezTo>
                  <a:pt x="32" y="10"/>
                  <a:pt x="62" y="10"/>
                  <a:pt x="93" y="0"/>
                </a:cubicBezTo>
                <a:cubicBezTo>
                  <a:pt x="99" y="19"/>
                  <a:pt x="97" y="44"/>
                  <a:pt x="84" y="60"/>
                </a:cubicBezTo>
                <a:cubicBezTo>
                  <a:pt x="77" y="69"/>
                  <a:pt x="57" y="81"/>
                  <a:pt x="57" y="81"/>
                </a:cubicBezTo>
                <a:cubicBezTo>
                  <a:pt x="50" y="80"/>
                  <a:pt x="43" y="80"/>
                  <a:pt x="36" y="78"/>
                </a:cubicBezTo>
                <a:cubicBezTo>
                  <a:pt x="30" y="77"/>
                  <a:pt x="18" y="72"/>
                  <a:pt x="18" y="72"/>
                </a:cubicBezTo>
                <a:cubicBezTo>
                  <a:pt x="4" y="52"/>
                  <a:pt x="0" y="36"/>
                  <a:pt x="0" y="12"/>
                </a:cubicBezTo>
                <a:close/>
              </a:path>
            </a:pathLst>
          </a:custGeom>
          <a:gradFill rotWithShape="0">
            <a:gsLst>
              <a:gs pos="0">
                <a:srgbClr val="FF7C80"/>
              </a:gs>
              <a:gs pos="100000">
                <a:srgbClr val="FF99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88" name="Freeform 202"/>
          <p:cNvSpPr>
            <a:spLocks/>
          </p:cNvSpPr>
          <p:nvPr/>
        </p:nvSpPr>
        <p:spPr bwMode="auto">
          <a:xfrm>
            <a:off x="7427913" y="4748213"/>
            <a:ext cx="396875" cy="755650"/>
          </a:xfrm>
          <a:custGeom>
            <a:avLst/>
            <a:gdLst>
              <a:gd name="T0" fmla="*/ 2147483647 w 250"/>
              <a:gd name="T1" fmla="*/ 2147483647 h 476"/>
              <a:gd name="T2" fmla="*/ 2147483647 w 250"/>
              <a:gd name="T3" fmla="*/ 2147483647 h 476"/>
              <a:gd name="T4" fmla="*/ 2147483647 w 250"/>
              <a:gd name="T5" fmla="*/ 2147483647 h 476"/>
              <a:gd name="T6" fmla="*/ 2147483647 w 250"/>
              <a:gd name="T7" fmla="*/ 2147483647 h 476"/>
              <a:gd name="T8" fmla="*/ 2147483647 w 250"/>
              <a:gd name="T9" fmla="*/ 2147483647 h 476"/>
              <a:gd name="T10" fmla="*/ 2147483647 w 250"/>
              <a:gd name="T11" fmla="*/ 0 h 476"/>
              <a:gd name="T12" fmla="*/ 2147483647 w 250"/>
              <a:gd name="T13" fmla="*/ 2147483647 h 476"/>
              <a:gd name="T14" fmla="*/ 2147483647 w 250"/>
              <a:gd name="T15" fmla="*/ 2147483647 h 476"/>
              <a:gd name="T16" fmla="*/ 2147483647 w 250"/>
              <a:gd name="T17" fmla="*/ 2147483647 h 476"/>
              <a:gd name="T18" fmla="*/ 2147483647 w 250"/>
              <a:gd name="T19" fmla="*/ 2147483647 h 476"/>
              <a:gd name="T20" fmla="*/ 2147483647 w 250"/>
              <a:gd name="T21" fmla="*/ 2147483647 h 476"/>
              <a:gd name="T22" fmla="*/ 2147483647 w 250"/>
              <a:gd name="T23" fmla="*/ 2147483647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476"/>
              <a:gd name="T38" fmla="*/ 250 w 250"/>
              <a:gd name="T39" fmla="*/ 476 h 4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476">
                <a:moveTo>
                  <a:pt x="62" y="476"/>
                </a:moveTo>
                <a:cubicBezTo>
                  <a:pt x="52" y="445"/>
                  <a:pt x="55" y="415"/>
                  <a:pt x="46" y="384"/>
                </a:cubicBezTo>
                <a:cubicBezTo>
                  <a:pt x="42" y="372"/>
                  <a:pt x="38" y="360"/>
                  <a:pt x="34" y="348"/>
                </a:cubicBezTo>
                <a:cubicBezTo>
                  <a:pt x="33" y="344"/>
                  <a:pt x="30" y="336"/>
                  <a:pt x="30" y="336"/>
                </a:cubicBezTo>
                <a:cubicBezTo>
                  <a:pt x="22" y="283"/>
                  <a:pt x="21" y="230"/>
                  <a:pt x="18" y="176"/>
                </a:cubicBezTo>
                <a:cubicBezTo>
                  <a:pt x="22" y="62"/>
                  <a:pt x="0" y="50"/>
                  <a:pt x="74" y="0"/>
                </a:cubicBezTo>
                <a:cubicBezTo>
                  <a:pt x="120" y="3"/>
                  <a:pt x="154" y="10"/>
                  <a:pt x="198" y="16"/>
                </a:cubicBezTo>
                <a:cubicBezTo>
                  <a:pt x="206" y="19"/>
                  <a:pt x="214" y="21"/>
                  <a:pt x="222" y="24"/>
                </a:cubicBezTo>
                <a:cubicBezTo>
                  <a:pt x="226" y="25"/>
                  <a:pt x="234" y="28"/>
                  <a:pt x="234" y="28"/>
                </a:cubicBezTo>
                <a:cubicBezTo>
                  <a:pt x="241" y="39"/>
                  <a:pt x="250" y="64"/>
                  <a:pt x="250" y="64"/>
                </a:cubicBezTo>
                <a:cubicBezTo>
                  <a:pt x="247" y="132"/>
                  <a:pt x="248" y="210"/>
                  <a:pt x="226" y="276"/>
                </a:cubicBezTo>
                <a:cubicBezTo>
                  <a:pt x="204" y="343"/>
                  <a:pt x="170" y="405"/>
                  <a:pt x="170" y="476"/>
                </a:cubicBez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med">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1"/>
          <p:cNvSpPr>
            <a:spLocks noGrp="1" noChangeArrowheads="1"/>
          </p:cNvSpPr>
          <p:nvPr>
            <p:ph type="title"/>
          </p:nvPr>
        </p:nvSpPr>
        <p:spPr>
          <a:xfrm>
            <a:off x="1066800" y="762000"/>
            <a:ext cx="2819400" cy="685800"/>
          </a:xfrm>
        </p:spPr>
        <p:txBody>
          <a:bodyPr/>
          <a:lstStyle/>
          <a:p>
            <a:pPr eaLnBrk="1" hangingPunct="1"/>
            <a:r>
              <a:rPr lang="en-US" sz="3600" b="1" u="sng" dirty="0" smtClean="0">
                <a:solidFill>
                  <a:srgbClr val="FF9933"/>
                </a:solidFill>
              </a:rPr>
              <a:t>Fluoride gel</a:t>
            </a:r>
          </a:p>
        </p:txBody>
      </p:sp>
      <p:graphicFrame>
        <p:nvGraphicFramePr>
          <p:cNvPr id="608316" name="Group 60"/>
          <p:cNvGraphicFramePr>
            <a:graphicFrameLocks noGrp="1"/>
          </p:cNvGraphicFramePr>
          <p:nvPr>
            <p:ph type="tbl" idx="1"/>
          </p:nvPr>
        </p:nvGraphicFramePr>
        <p:xfrm>
          <a:off x="1066800" y="1676400"/>
          <a:ext cx="7162800" cy="3733800"/>
        </p:xfrm>
        <a:graphic>
          <a:graphicData uri="http://schemas.openxmlformats.org/drawingml/2006/table">
            <a:tbl>
              <a:tblPr/>
              <a:tblGrid>
                <a:gridCol w="1946275"/>
                <a:gridCol w="1054100"/>
                <a:gridCol w="1296988"/>
                <a:gridCol w="1433512"/>
                <a:gridCol w="1431925"/>
              </a:tblGrid>
              <a:tr h="100647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Year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Agent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Duration</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C000"/>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C000"/>
                          </a:solidFill>
                          <a:effectLst/>
                          <a:latin typeface="Andalus" pitchFamily="18" charset="-78"/>
                          <a:cs typeface="Andalus" pitchFamily="18" charset="-78"/>
                        </a:rPr>
                        <a:t>DMFT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779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Marthaler</a:t>
                      </a:r>
                      <a:endParaRPr kumimoji="0" lang="en-US" sz="1800" b="0" i="0" u="none" strike="noStrike" cap="none" normalizeH="0" baseline="0" dirty="0" smtClean="0">
                        <a:ln>
                          <a:noFill/>
                        </a:ln>
                        <a:solidFill>
                          <a:srgbClr val="FF33CC"/>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1970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1.25% F from NaF and amine fluoride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34-40%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933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rgbClr val="FF33CC"/>
                          </a:solidFill>
                          <a:effectLst/>
                          <a:latin typeface="Andalus" pitchFamily="18" charset="-78"/>
                          <a:cs typeface="Andalus" pitchFamily="18" charset="-78"/>
                        </a:rPr>
                        <a:t>Horowitz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1974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APF gel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3 yrs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19%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4800" dirty="0" err="1" smtClean="0">
                <a:solidFill>
                  <a:srgbClr val="FF9933"/>
                </a:solidFill>
              </a:rPr>
              <a:t>Mouthrinsing</a:t>
            </a:r>
            <a:r>
              <a:rPr lang="en-US" sz="4800" dirty="0" smtClean="0">
                <a:solidFill>
                  <a:srgbClr val="FF9933"/>
                </a:solidFill>
              </a:rPr>
              <a:t> </a:t>
            </a:r>
          </a:p>
        </p:txBody>
      </p:sp>
      <p:sp>
        <p:nvSpPr>
          <p:cNvPr id="81923" name="Rectangle 3"/>
          <p:cNvSpPr>
            <a:spLocks noGrp="1" noChangeArrowheads="1"/>
          </p:cNvSpPr>
          <p:nvPr>
            <p:ph idx="1"/>
          </p:nvPr>
        </p:nvSpPr>
        <p:spPr>
          <a:xfrm>
            <a:off x="457200" y="2209800"/>
            <a:ext cx="8229600" cy="1752600"/>
          </a:xfrm>
        </p:spPr>
        <p:txBody>
          <a:bodyPr/>
          <a:lstStyle/>
          <a:p>
            <a:pPr eaLnBrk="1" hangingPunct="1"/>
            <a:r>
              <a:rPr lang="en-US" sz="2400" dirty="0" smtClean="0">
                <a:latin typeface="Andalus" pitchFamily="2" charset="-78"/>
                <a:cs typeface="Andalus" pitchFamily="2" charset="-78"/>
              </a:rPr>
              <a:t>1960 s Scandinavian countries</a:t>
            </a:r>
          </a:p>
          <a:p>
            <a:pPr eaLnBrk="1" hangingPunct="1"/>
            <a:r>
              <a:rPr lang="en-US" sz="2400" dirty="0" smtClean="0">
                <a:latin typeface="Andalus" pitchFamily="2" charset="-78"/>
                <a:cs typeface="Andalus" pitchFamily="2" charset="-78"/>
              </a:rPr>
              <a:t>1975 ADA accepted neutral </a:t>
            </a:r>
            <a:r>
              <a:rPr lang="en-US" sz="2400" dirty="0" err="1" smtClean="0">
                <a:latin typeface="Andalus" pitchFamily="2" charset="-78"/>
                <a:cs typeface="Andalus" pitchFamily="2" charset="-78"/>
              </a:rPr>
              <a:t>NaF</a:t>
            </a:r>
            <a:r>
              <a:rPr lang="en-US" sz="2400" dirty="0" smtClean="0">
                <a:latin typeface="Andalus" pitchFamily="2" charset="-78"/>
                <a:cs typeface="Andalus" pitchFamily="2" charset="-78"/>
              </a:rPr>
              <a:t> and APF as effective agents</a:t>
            </a:r>
          </a:p>
        </p:txBody>
      </p:sp>
      <p:pic>
        <p:nvPicPr>
          <p:cNvPr id="81924" name="Picture 4" descr="kidney_drinking_water_sm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09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err="1" smtClean="0">
                <a:solidFill>
                  <a:srgbClr val="FF9933"/>
                </a:solidFill>
              </a:rPr>
              <a:t>Mouthrinsing</a:t>
            </a:r>
            <a:endParaRPr lang="en-US" dirty="0" smtClean="0">
              <a:solidFill>
                <a:srgbClr val="FF9933"/>
              </a:solidFill>
            </a:endParaRPr>
          </a:p>
        </p:txBody>
      </p:sp>
      <p:sp>
        <p:nvSpPr>
          <p:cNvPr id="622595" name="Rectangle 3"/>
          <p:cNvSpPr>
            <a:spLocks noGrp="1" noChangeArrowheads="1"/>
          </p:cNvSpPr>
          <p:nvPr>
            <p:ph type="body" sz="half" idx="1"/>
          </p:nvPr>
        </p:nvSpPr>
        <p:spPr>
          <a:xfrm>
            <a:off x="1066800" y="1676400"/>
            <a:ext cx="7696200" cy="4114800"/>
          </a:xfrm>
        </p:spPr>
        <p:txBody>
          <a:bodyPr>
            <a:normAutofit fontScale="92500" lnSpcReduction="10000"/>
          </a:bodyPr>
          <a:lstStyle/>
          <a:p>
            <a:pPr marL="274320" indent="-274320" eaLnBrk="1" fontAlgn="auto" hangingPunct="1">
              <a:lnSpc>
                <a:spcPct val="120000"/>
              </a:lnSpc>
              <a:spcAft>
                <a:spcPts val="0"/>
              </a:spcAft>
              <a:buClr>
                <a:schemeClr val="accent3"/>
              </a:buClr>
              <a:buFont typeface="Wingdings 2"/>
              <a:buChar char=""/>
              <a:defRPr/>
            </a:pPr>
            <a:r>
              <a:rPr lang="en-US" sz="3600" dirty="0" smtClean="0">
                <a:solidFill>
                  <a:srgbClr val="00B050"/>
                </a:solidFill>
                <a:latin typeface="Andalus" pitchFamily="18" charset="-78"/>
                <a:cs typeface="Andalus" pitchFamily="18" charset="-78"/>
              </a:rPr>
              <a:t>Preparation </a:t>
            </a:r>
            <a:endParaRPr lang="en-US" sz="3600" dirty="0">
              <a:solidFill>
                <a:srgbClr val="00B050"/>
              </a:solidFill>
              <a:latin typeface="Andalus" pitchFamily="18" charset="-78"/>
              <a:cs typeface="Andalus" pitchFamily="18" charset="-78"/>
            </a:endParaRPr>
          </a:p>
          <a:p>
            <a:pPr marL="274320" indent="-274320" eaLnBrk="1" fontAlgn="auto" hangingPunct="1">
              <a:lnSpc>
                <a:spcPct val="120000"/>
              </a:lnSpc>
              <a:spcAft>
                <a:spcPts val="0"/>
              </a:spcAft>
              <a:buClr>
                <a:schemeClr val="accent3"/>
              </a:buClr>
              <a:buFont typeface="Wingdings 2"/>
              <a:buChar char=""/>
              <a:defRPr/>
            </a:pPr>
            <a:r>
              <a:rPr lang="en-US" sz="3600" dirty="0">
                <a:solidFill>
                  <a:srgbClr val="00B050"/>
                </a:solidFill>
                <a:latin typeface="Andalus" pitchFamily="18" charset="-78"/>
                <a:cs typeface="Andalus" pitchFamily="18" charset="-78"/>
              </a:rPr>
              <a:t>Advantages</a:t>
            </a:r>
          </a:p>
          <a:p>
            <a:pPr marL="274320" indent="-274320" eaLnBrk="1" fontAlgn="auto" hangingPunct="1">
              <a:lnSpc>
                <a:spcPct val="120000"/>
              </a:lnSpc>
              <a:spcAft>
                <a:spcPts val="0"/>
              </a:spcAft>
              <a:buClr>
                <a:schemeClr val="accent3"/>
              </a:buClr>
              <a:buFont typeface="Wingdings" pitchFamily="2" charset="2"/>
              <a:buNone/>
              <a:defRPr/>
            </a:pPr>
            <a:r>
              <a:rPr lang="en-US" sz="3600" dirty="0">
                <a:solidFill>
                  <a:schemeClr val="tx1">
                    <a:lumMod val="95000"/>
                    <a:lumOff val="5000"/>
                  </a:schemeClr>
                </a:solidFill>
                <a:latin typeface="Andalus" pitchFamily="18" charset="-78"/>
                <a:cs typeface="Andalus" pitchFamily="18" charset="-78"/>
              </a:rPr>
              <a:t>	</a:t>
            </a:r>
            <a:r>
              <a:rPr lang="en-US" sz="2800" dirty="0">
                <a:solidFill>
                  <a:schemeClr val="tx1">
                    <a:lumMod val="95000"/>
                    <a:lumOff val="5000"/>
                  </a:schemeClr>
                </a:solidFill>
                <a:latin typeface="Andalus" pitchFamily="18" charset="-78"/>
                <a:cs typeface="Andalus" pitchFamily="18" charset="-78"/>
              </a:rPr>
              <a:t>consistent</a:t>
            </a:r>
          </a:p>
          <a:p>
            <a:pPr marL="274320" indent="-274320" eaLnBrk="1" fontAlgn="auto" hangingPunct="1">
              <a:lnSpc>
                <a:spcPct val="120000"/>
              </a:lnSpc>
              <a:spcAft>
                <a:spcPts val="0"/>
              </a:spcAft>
              <a:buClr>
                <a:schemeClr val="accent3"/>
              </a:buClr>
              <a:buFont typeface="Wingdings" pitchFamily="2" charset="2"/>
              <a:buNone/>
              <a:defRPr/>
            </a:pPr>
            <a:r>
              <a:rPr lang="en-US" sz="2800" dirty="0">
                <a:solidFill>
                  <a:schemeClr val="tx1">
                    <a:lumMod val="95000"/>
                    <a:lumOff val="5000"/>
                  </a:schemeClr>
                </a:solidFill>
                <a:latin typeface="Andalus" pitchFamily="18" charset="-78"/>
                <a:cs typeface="Andalus" pitchFamily="18" charset="-78"/>
              </a:rPr>
              <a:t>	easily accomplished</a:t>
            </a:r>
          </a:p>
          <a:p>
            <a:pPr marL="274320" indent="-274320" eaLnBrk="1" fontAlgn="auto" hangingPunct="1">
              <a:lnSpc>
                <a:spcPct val="120000"/>
              </a:lnSpc>
              <a:spcAft>
                <a:spcPts val="0"/>
              </a:spcAft>
              <a:buClr>
                <a:schemeClr val="accent3"/>
              </a:buClr>
              <a:buFont typeface="Wingdings" pitchFamily="2" charset="2"/>
              <a:buNone/>
              <a:defRPr/>
            </a:pPr>
            <a:r>
              <a:rPr lang="en-US" sz="2800" dirty="0">
                <a:solidFill>
                  <a:schemeClr val="tx1">
                    <a:lumMod val="95000"/>
                    <a:lumOff val="5000"/>
                  </a:schemeClr>
                </a:solidFill>
                <a:latin typeface="Andalus" pitchFamily="18" charset="-78"/>
                <a:cs typeface="Andalus" pitchFamily="18" charset="-78"/>
              </a:rPr>
              <a:t>	well accepted</a:t>
            </a:r>
          </a:p>
          <a:p>
            <a:pPr marL="274320" indent="-274320" eaLnBrk="1" fontAlgn="auto" hangingPunct="1">
              <a:lnSpc>
                <a:spcPct val="120000"/>
              </a:lnSpc>
              <a:spcAft>
                <a:spcPts val="0"/>
              </a:spcAft>
              <a:buClr>
                <a:schemeClr val="accent3"/>
              </a:buClr>
              <a:buFont typeface="Wingdings" pitchFamily="2" charset="2"/>
              <a:buNone/>
              <a:defRPr/>
            </a:pPr>
            <a:r>
              <a:rPr lang="en-US" sz="2800" dirty="0">
                <a:solidFill>
                  <a:schemeClr val="tx1">
                    <a:lumMod val="95000"/>
                    <a:lumOff val="5000"/>
                  </a:schemeClr>
                </a:solidFill>
                <a:latin typeface="Andalus" pitchFamily="18" charset="-78"/>
                <a:cs typeface="Andalus" pitchFamily="18" charset="-78"/>
              </a:rPr>
              <a:t>	non-dental personnel supervise</a:t>
            </a:r>
          </a:p>
          <a:p>
            <a:pPr marL="274320" indent="-274320" eaLnBrk="1" fontAlgn="auto" hangingPunct="1">
              <a:lnSpc>
                <a:spcPct val="120000"/>
              </a:lnSpc>
              <a:spcAft>
                <a:spcPts val="0"/>
              </a:spcAft>
              <a:buClr>
                <a:schemeClr val="accent3"/>
              </a:buClr>
              <a:buFont typeface="Wingdings" pitchFamily="2" charset="2"/>
              <a:buNone/>
              <a:defRPr/>
            </a:pPr>
            <a:r>
              <a:rPr lang="en-US" sz="2800" dirty="0">
                <a:solidFill>
                  <a:schemeClr val="tx1">
                    <a:lumMod val="95000"/>
                    <a:lumOff val="5000"/>
                  </a:schemeClr>
                </a:solidFill>
                <a:latin typeface="Andalus" pitchFamily="18" charset="-78"/>
                <a:cs typeface="Andalus" pitchFamily="18" charset="-78"/>
              </a:rPr>
              <a:t>	minimal classroom time required</a:t>
            </a:r>
          </a:p>
        </p:txBody>
      </p:sp>
      <p:pic>
        <p:nvPicPr>
          <p:cNvPr id="82948" name="Picture 4" descr="j03008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26150" y="2968625"/>
            <a:ext cx="1816100" cy="1530350"/>
          </a:xfrm>
          <a:noFill/>
        </p:spPr>
      </p:pic>
      <p:pic>
        <p:nvPicPr>
          <p:cNvPr id="82949" name="Picture 4" descr="kidney_drinking_water_sm_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809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normAutofit fontScale="90000"/>
          </a:bodyPr>
          <a:lstStyle/>
          <a:p>
            <a:pPr algn="ctr" eaLnBrk="1" fontAlgn="auto" hangingPunct="1">
              <a:spcAft>
                <a:spcPts val="0"/>
              </a:spcAft>
              <a:defRPr/>
            </a:pPr>
            <a:r>
              <a:rPr sz="4000" dirty="0">
                <a:solidFill>
                  <a:srgbClr val="FF9933"/>
                </a:solidFill>
                <a:latin typeface="Aharoni" pitchFamily="2" charset="-79"/>
                <a:cs typeface="Aharoni" pitchFamily="2" charset="-79"/>
              </a:rPr>
              <a:t>Fluoride concentrations of </a:t>
            </a:r>
            <a:r>
              <a:rPr sz="4000" dirty="0" err="1">
                <a:solidFill>
                  <a:srgbClr val="FF9933"/>
                </a:solidFill>
                <a:latin typeface="Aharoni" pitchFamily="2" charset="-79"/>
                <a:cs typeface="Aharoni" pitchFamily="2" charset="-79"/>
              </a:rPr>
              <a:t>mouthrinses</a:t>
            </a:r>
            <a:endParaRPr sz="4000" dirty="0">
              <a:solidFill>
                <a:srgbClr val="FF9933"/>
              </a:solidFill>
              <a:latin typeface="Aharoni" pitchFamily="2" charset="-79"/>
              <a:cs typeface="Aharoni" pitchFamily="2" charset="-79"/>
            </a:endParaRPr>
          </a:p>
        </p:txBody>
      </p:sp>
      <p:graphicFrame>
        <p:nvGraphicFramePr>
          <p:cNvPr id="613475" name="Group 99"/>
          <p:cNvGraphicFramePr>
            <a:graphicFrameLocks noGrp="1"/>
          </p:cNvGraphicFramePr>
          <p:nvPr>
            <p:ph type="tbl" idx="1"/>
          </p:nvPr>
        </p:nvGraphicFramePr>
        <p:xfrm>
          <a:off x="762000" y="1676400"/>
          <a:ext cx="7772400" cy="4064000"/>
        </p:xfrm>
        <a:graphic>
          <a:graphicData uri="http://schemas.openxmlformats.org/drawingml/2006/table">
            <a:tbl>
              <a:tblPr/>
              <a:tblGrid>
                <a:gridCol w="1554163"/>
                <a:gridCol w="1554162"/>
                <a:gridCol w="1555750"/>
                <a:gridCol w="1554163"/>
                <a:gridCol w="1554162"/>
              </a:tblGrid>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%NaF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%SnF</a:t>
                      </a:r>
                      <a:r>
                        <a:rPr kumimoji="0" lang="en-US" sz="2400" b="0" i="0" u="none" strike="noStrike" cap="none" normalizeH="0" baseline="-25000" smtClean="0">
                          <a:ln>
                            <a:noFill/>
                          </a:ln>
                          <a:solidFill>
                            <a:schemeClr val="tx1"/>
                          </a:solidFill>
                          <a:effectLst/>
                          <a:latin typeface="Andalus" pitchFamily="18" charset="-78"/>
                          <a:cs typeface="Andalus" pitchFamily="18" charset="-78"/>
                        </a:rPr>
                        <a:t>2</a:t>
                      </a: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%NH</a:t>
                      </a:r>
                      <a:r>
                        <a:rPr kumimoji="0" lang="en-US" sz="2400" b="0" i="0" u="none" strike="noStrike" cap="none" normalizeH="0" baseline="-25000" smtClean="0">
                          <a:ln>
                            <a:noFill/>
                          </a:ln>
                          <a:solidFill>
                            <a:schemeClr val="tx1"/>
                          </a:solidFill>
                          <a:effectLst/>
                          <a:latin typeface="Andalus" pitchFamily="18" charset="-78"/>
                          <a:cs typeface="Andalus" pitchFamily="18" charset="-78"/>
                        </a:rPr>
                        <a:t>4</a:t>
                      </a:r>
                      <a:r>
                        <a:rPr kumimoji="0" lang="en-US" sz="2400" b="0" i="0" u="none" strike="noStrike" cap="none" normalizeH="0" baseline="0" smtClean="0">
                          <a:ln>
                            <a:noFill/>
                          </a:ln>
                          <a:solidFill>
                            <a:schemeClr val="tx1"/>
                          </a:solidFill>
                          <a:effectLst/>
                          <a:latin typeface="Andalus" pitchFamily="18" charset="-78"/>
                          <a:cs typeface="Andalus" pitchFamily="18" charset="-78"/>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F ppm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0.0045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45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0.0180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180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0.0450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0.0900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900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0.0097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97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0.0243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243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0.1027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1,027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84027" name="Picture 4" descr="kidney_drinking_water_sm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09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6"/>
          <p:cNvSpPr>
            <a:spLocks noGrp="1" noChangeArrowheads="1"/>
          </p:cNvSpPr>
          <p:nvPr>
            <p:ph type="title"/>
          </p:nvPr>
        </p:nvSpPr>
        <p:spPr>
          <a:xfrm>
            <a:off x="914400" y="762000"/>
            <a:ext cx="8305800" cy="685800"/>
          </a:xfrm>
        </p:spPr>
        <p:txBody>
          <a:bodyPr/>
          <a:lstStyle/>
          <a:p>
            <a:pPr eaLnBrk="1" hangingPunct="1"/>
            <a:r>
              <a:rPr lang="en-US" sz="4000" dirty="0" smtClean="0">
                <a:solidFill>
                  <a:srgbClr val="FF9933"/>
                </a:solidFill>
              </a:rPr>
              <a:t>Acidified Sodium Fluoride Rinses</a:t>
            </a:r>
          </a:p>
        </p:txBody>
      </p:sp>
      <p:graphicFrame>
        <p:nvGraphicFramePr>
          <p:cNvPr id="617514" name="Group 42"/>
          <p:cNvGraphicFramePr>
            <a:graphicFrameLocks noGrp="1"/>
          </p:cNvGraphicFramePr>
          <p:nvPr>
            <p:ph type="tbl" idx="1"/>
          </p:nvPr>
        </p:nvGraphicFramePr>
        <p:xfrm>
          <a:off x="1066800" y="1676400"/>
          <a:ext cx="7772400" cy="4114800"/>
        </p:xfrm>
        <a:graphic>
          <a:graphicData uri="http://schemas.openxmlformats.org/drawingml/2006/table">
            <a:tbl>
              <a:tblPr/>
              <a:tblGrid>
                <a:gridCol w="2112963"/>
                <a:gridCol w="1163637"/>
                <a:gridCol w="1447800"/>
                <a:gridCol w="1752600"/>
                <a:gridCol w="1295400"/>
              </a:tblGrid>
              <a:tr h="11064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Year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Agent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Frequency </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1" i="0" u="none" strike="noStrike" cap="none" normalizeH="0" baseline="0" dirty="0" smtClean="0">
                        <a:ln>
                          <a:noFill/>
                        </a:ln>
                        <a:solidFill>
                          <a:srgbClr val="FFC000"/>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DMFT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4467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Packer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0.66% NaF,APF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Once/ week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Finn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0.02% NaF, APF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Twice/day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85021" name="Picture 4" descr="kidney_drinking_water_sm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09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6"/>
          <p:cNvSpPr>
            <a:spLocks noGrp="1" noChangeArrowheads="1"/>
          </p:cNvSpPr>
          <p:nvPr>
            <p:ph type="title"/>
          </p:nvPr>
        </p:nvSpPr>
        <p:spPr>
          <a:xfrm>
            <a:off x="1066800" y="762000"/>
            <a:ext cx="8077200" cy="685800"/>
          </a:xfrm>
        </p:spPr>
        <p:txBody>
          <a:bodyPr/>
          <a:lstStyle/>
          <a:p>
            <a:pPr eaLnBrk="1" hangingPunct="1"/>
            <a:r>
              <a:rPr lang="en-US" sz="4000" dirty="0" smtClean="0">
                <a:solidFill>
                  <a:srgbClr val="FF9933"/>
                </a:solidFill>
              </a:rPr>
              <a:t>Neutral Sodium Fluoride Rinses</a:t>
            </a:r>
          </a:p>
        </p:txBody>
      </p:sp>
      <p:graphicFrame>
        <p:nvGraphicFramePr>
          <p:cNvPr id="615464" name="Group 40"/>
          <p:cNvGraphicFramePr>
            <a:graphicFrameLocks noGrp="1"/>
          </p:cNvGraphicFramePr>
          <p:nvPr>
            <p:ph type="tbl" idx="1"/>
          </p:nvPr>
        </p:nvGraphicFramePr>
        <p:xfrm>
          <a:off x="762000" y="1676400"/>
          <a:ext cx="7772400" cy="4114800"/>
        </p:xfrm>
        <a:graphic>
          <a:graphicData uri="http://schemas.openxmlformats.org/drawingml/2006/table">
            <a:tbl>
              <a:tblPr/>
              <a:tblGrid>
                <a:gridCol w="2112963"/>
                <a:gridCol w="1163637"/>
                <a:gridCol w="1387475"/>
                <a:gridCol w="1812925"/>
                <a:gridCol w="1295400"/>
              </a:tblGrid>
              <a:tr h="110648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Author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Year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Agent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Frequency</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1" i="0" u="none" strike="noStrike" cap="none" normalizeH="0" baseline="0" dirty="0" smtClean="0">
                        <a:ln>
                          <a:noFill/>
                        </a:ln>
                        <a:solidFill>
                          <a:srgbClr val="FFC000"/>
                        </a:solidFill>
                        <a:effectLst/>
                        <a:latin typeface="Andalus" pitchFamily="18" charset="-78"/>
                        <a:cs typeface="Andalus" pitchFamily="18" charset="-7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smtClean="0">
                          <a:ln>
                            <a:noFill/>
                          </a:ln>
                          <a:solidFill>
                            <a:srgbClr val="FFC000"/>
                          </a:solidFill>
                          <a:effectLst/>
                          <a:latin typeface="Andalus" pitchFamily="18" charset="-78"/>
                          <a:cs typeface="Andalus" pitchFamily="18" charset="-78"/>
                        </a:rPr>
                        <a:t>DMFT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44675">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Torrel</a:t>
                      </a:r>
                      <a:r>
                        <a:rPr kumimoji="0" lang="en-US" sz="2400" b="0" i="0" u="none" strike="noStrike" cap="none" normalizeH="0" baseline="0" dirty="0" smtClean="0">
                          <a:ln>
                            <a:noFill/>
                          </a:ln>
                          <a:solidFill>
                            <a:srgbClr val="FF33CC"/>
                          </a:solidFill>
                          <a:effectLst/>
                          <a:latin typeface="Andalus" pitchFamily="18" charset="-78"/>
                          <a:cs typeface="Andalus" pitchFamily="18" charset="-78"/>
                        </a:rPr>
                        <a:t> and </a:t>
                      </a:r>
                      <a:r>
                        <a:rPr kumimoji="0" lang="en-US" sz="2400" b="0" i="0" u="none" strike="noStrike" cap="none" normalizeH="0" baseline="0" dirty="0" err="1" smtClean="0">
                          <a:ln>
                            <a:noFill/>
                          </a:ln>
                          <a:solidFill>
                            <a:srgbClr val="FF33CC"/>
                          </a:solidFill>
                          <a:effectLst/>
                          <a:latin typeface="Andalus" pitchFamily="18" charset="-78"/>
                          <a:cs typeface="Andalus" pitchFamily="18" charset="-78"/>
                        </a:rPr>
                        <a:t>Erricson</a:t>
                      </a:r>
                      <a:r>
                        <a:rPr kumimoji="0" lang="en-US" sz="2400" b="0" i="0" u="none" strike="noStrike" cap="none" normalizeH="0" baseline="0" dirty="0" smtClean="0">
                          <a:ln>
                            <a:noFill/>
                          </a:ln>
                          <a:solidFill>
                            <a:srgbClr val="FF33CC"/>
                          </a:solidFill>
                          <a:effectLst/>
                          <a:latin typeface="Andalus" pitchFamily="18" charset="-78"/>
                          <a:cs typeface="Andalus" pitchFamily="18" charset="-78"/>
                        </a:rPr>
                        <a: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1965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0.2% NaF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Once/ 2 weeks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21%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rgbClr val="FF33CC"/>
                          </a:solidFill>
                          <a:effectLst/>
                          <a:latin typeface="Andalus" pitchFamily="18" charset="-78"/>
                          <a:cs typeface="Andalus" pitchFamily="18" charset="-78"/>
                        </a:rPr>
                        <a:t>Torrel and Erricson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33CC"/>
                          </a:solidFill>
                          <a:effectLst/>
                          <a:latin typeface="Andalus" pitchFamily="18" charset="-78"/>
                          <a:cs typeface="Andalus" pitchFamily="18" charset="-78"/>
                        </a:rPr>
                        <a:t>1965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0.05% NaF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smtClean="0">
                          <a:ln>
                            <a:noFill/>
                          </a:ln>
                          <a:solidFill>
                            <a:schemeClr val="tx1"/>
                          </a:solidFill>
                          <a:effectLst/>
                          <a:latin typeface="Andalus" pitchFamily="18" charset="-78"/>
                          <a:cs typeface="Andalus" pitchFamily="18" charset="-78"/>
                        </a:rPr>
                        <a:t>Once/ day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ndalus" pitchFamily="18" charset="-78"/>
                          <a:cs typeface="Andalus" pitchFamily="18" charset="-78"/>
                        </a:rPr>
                        <a:t>49%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86045" name="Picture 4" descr="kidney_drinking_water_sm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09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600" dirty="0" smtClean="0">
                <a:solidFill>
                  <a:srgbClr val="FF9933"/>
                </a:solidFill>
              </a:rPr>
              <a:t>Effect on Different Tooth Surfaces</a:t>
            </a:r>
          </a:p>
        </p:txBody>
      </p:sp>
      <p:graphicFrame>
        <p:nvGraphicFramePr>
          <p:cNvPr id="620609" name="Group 65"/>
          <p:cNvGraphicFramePr>
            <a:graphicFrameLocks noGrp="1"/>
          </p:cNvGraphicFramePr>
          <p:nvPr>
            <p:ph type="tbl" idx="1"/>
          </p:nvPr>
        </p:nvGraphicFramePr>
        <p:xfrm>
          <a:off x="304800" y="1828800"/>
          <a:ext cx="8610600" cy="1485900"/>
        </p:xfrm>
        <a:graphic>
          <a:graphicData uri="http://schemas.openxmlformats.org/drawingml/2006/table">
            <a:tbl>
              <a:tblPr/>
              <a:tblGrid>
                <a:gridCol w="986631"/>
                <a:gridCol w="717550"/>
                <a:gridCol w="1076325"/>
                <a:gridCol w="1345406"/>
                <a:gridCol w="1614488"/>
                <a:gridCol w="1704181"/>
                <a:gridCol w="1166019"/>
              </a:tblGrid>
              <a:tr h="695122">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C000"/>
                          </a:solidFill>
                          <a:effectLst/>
                          <a:latin typeface="Andalus" pitchFamily="18" charset="-78"/>
                          <a:cs typeface="Andalus" pitchFamily="18" charset="-78"/>
                        </a:rPr>
                        <a:t>Author</a:t>
                      </a: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C000"/>
                          </a:solidFill>
                          <a:effectLst/>
                          <a:latin typeface="Andalus" pitchFamily="18" charset="-78"/>
                          <a:cs typeface="Andalus" pitchFamily="18" charset="-78"/>
                        </a:rPr>
                        <a:t>Year </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C000"/>
                          </a:solidFill>
                          <a:effectLst/>
                          <a:latin typeface="Andalus" pitchFamily="18" charset="-78"/>
                          <a:cs typeface="Andalus" pitchFamily="18" charset="-78"/>
                        </a:rPr>
                        <a:t>Agent</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C000"/>
                          </a:solidFill>
                          <a:effectLst/>
                          <a:latin typeface="Andalus" pitchFamily="18" charset="-78"/>
                          <a:cs typeface="Andalus" pitchFamily="18" charset="-78"/>
                        </a:rPr>
                        <a:t>Frequency</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1" i="0" u="none" strike="noStrike" cap="none" normalizeH="0" baseline="0" dirty="0" smtClean="0">
                        <a:ln>
                          <a:noFill/>
                        </a:ln>
                        <a:solidFill>
                          <a:srgbClr val="FFC000"/>
                        </a:solidFill>
                        <a:effectLst/>
                        <a:latin typeface="Andalus" pitchFamily="18" charset="-78"/>
                        <a:cs typeface="Andalus" pitchFamily="18" charset="-78"/>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err="1" smtClean="0">
                          <a:ln>
                            <a:noFill/>
                          </a:ln>
                          <a:solidFill>
                            <a:srgbClr val="FFC000"/>
                          </a:solidFill>
                          <a:effectLst/>
                          <a:latin typeface="Andalus" pitchFamily="18" charset="-78"/>
                          <a:cs typeface="Andalus" pitchFamily="18" charset="-78"/>
                        </a:rPr>
                        <a:t>Occlusal</a:t>
                      </a:r>
                      <a:endParaRPr kumimoji="0" lang="en-US" sz="1800" b="1" i="0" u="none" strike="noStrike" cap="none" normalizeH="0" baseline="0" dirty="0" smtClean="0">
                        <a:ln>
                          <a:noFill/>
                        </a:ln>
                        <a:solidFill>
                          <a:srgbClr val="FFC000"/>
                        </a:solidFill>
                        <a:effectLst/>
                        <a:latin typeface="Andalus" pitchFamily="18" charset="-78"/>
                        <a:cs typeface="Andalus" pitchFamily="18" charset="-78"/>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err="1" smtClean="0">
                          <a:ln>
                            <a:noFill/>
                          </a:ln>
                          <a:solidFill>
                            <a:srgbClr val="FFC000"/>
                          </a:solidFill>
                          <a:effectLst/>
                          <a:latin typeface="Andalus" pitchFamily="18" charset="-78"/>
                          <a:cs typeface="Andalus" pitchFamily="18" charset="-78"/>
                        </a:rPr>
                        <a:t>Buccolingual</a:t>
                      </a:r>
                      <a:endParaRPr kumimoji="0" lang="en-US" sz="1800" b="1" i="0" u="none" strike="noStrike" cap="none" normalizeH="0" baseline="0" dirty="0" smtClean="0">
                        <a:ln>
                          <a:noFill/>
                        </a:ln>
                        <a:solidFill>
                          <a:srgbClr val="FFC000"/>
                        </a:solidFill>
                        <a:effectLst/>
                        <a:latin typeface="Andalus" pitchFamily="18" charset="-78"/>
                        <a:cs typeface="Andalus" pitchFamily="18" charset="-78"/>
                      </a:endParaRP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rgbClr val="FFC000"/>
                          </a:solidFill>
                          <a:effectLst/>
                          <a:latin typeface="Andalus" pitchFamily="18" charset="-78"/>
                          <a:cs typeface="Andalus" pitchFamily="18" charset="-78"/>
                        </a:rPr>
                        <a:t>Proximal</a:t>
                      </a: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90778">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err="1" smtClean="0">
                          <a:ln>
                            <a:noFill/>
                          </a:ln>
                          <a:solidFill>
                            <a:srgbClr val="FF33CC"/>
                          </a:solidFill>
                          <a:effectLst/>
                          <a:latin typeface="Andalus" pitchFamily="18" charset="-78"/>
                          <a:cs typeface="Andalus" pitchFamily="18" charset="-78"/>
                        </a:rPr>
                        <a:t>Ripa</a:t>
                      </a:r>
                      <a:r>
                        <a:rPr kumimoji="0" lang="en-US" sz="1800" b="0" i="0" u="none" strike="noStrike" cap="none" normalizeH="0" baseline="0" dirty="0" smtClean="0">
                          <a:ln>
                            <a:noFill/>
                          </a:ln>
                          <a:solidFill>
                            <a:srgbClr val="FF33CC"/>
                          </a:solidFill>
                          <a:effectLst/>
                          <a:latin typeface="Andalus" pitchFamily="18" charset="-78"/>
                          <a:cs typeface="Andalus" pitchFamily="18" charset="-78"/>
                        </a:rPr>
                        <a:t> </a:t>
                      </a:r>
                    </a:p>
                  </a:txBody>
                  <a:tcPr marT="45732" marB="4573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rgbClr val="FF33CC"/>
                          </a:solidFill>
                          <a:effectLst/>
                          <a:latin typeface="Andalus" pitchFamily="18" charset="-78"/>
                          <a:cs typeface="Andalus" pitchFamily="18" charset="-78"/>
                        </a:rPr>
                        <a:t>1980</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0.2% NaF</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Once/ week</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20%</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smtClean="0">
                          <a:ln>
                            <a:noFill/>
                          </a:ln>
                          <a:solidFill>
                            <a:schemeClr val="tx1"/>
                          </a:solidFill>
                          <a:effectLst/>
                          <a:latin typeface="Andalus" pitchFamily="18" charset="-78"/>
                          <a:cs typeface="Andalus" pitchFamily="18" charset="-78"/>
                        </a:rPr>
                        <a:t>15%</a:t>
                      </a:r>
                    </a:p>
                  </a:txBody>
                  <a:tcPr marT="45732" marB="4573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ndalus" pitchFamily="18" charset="-78"/>
                          <a:cs typeface="Andalus" pitchFamily="18" charset="-78"/>
                        </a:rPr>
                        <a:t>40%</a:t>
                      </a:r>
                    </a:p>
                  </a:txBody>
                  <a:tcPr marT="45732" marB="4573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4000" dirty="0" smtClean="0">
                <a:solidFill>
                  <a:srgbClr val="FF9933"/>
                </a:solidFill>
              </a:rPr>
              <a:t>Safety of Fluoride </a:t>
            </a:r>
            <a:r>
              <a:rPr lang="en-US" sz="4000" dirty="0" err="1" smtClean="0">
                <a:solidFill>
                  <a:srgbClr val="FF9933"/>
                </a:solidFill>
              </a:rPr>
              <a:t>Mouthrinses</a:t>
            </a:r>
            <a:endParaRPr lang="en-US" sz="4000" dirty="0" smtClean="0">
              <a:solidFill>
                <a:srgbClr val="FF9933"/>
              </a:solidFill>
            </a:endParaRPr>
          </a:p>
        </p:txBody>
      </p:sp>
      <p:sp>
        <p:nvSpPr>
          <p:cNvPr id="625667" name="Rectangle 3"/>
          <p:cNvSpPr>
            <a:spLocks noGrp="1" noChangeArrowheads="1"/>
          </p:cNvSpPr>
          <p:nvPr>
            <p:ph type="body" sz="half" idx="1"/>
          </p:nvPr>
        </p:nvSpPr>
        <p:spPr>
          <a:xfrm>
            <a:off x="381000" y="1676400"/>
            <a:ext cx="8610600" cy="4114800"/>
          </a:xfrm>
        </p:spPr>
        <p:txBody>
          <a:bodyPr>
            <a:normAutofit/>
          </a:bodyPr>
          <a:lstStyle/>
          <a:p>
            <a:pPr marL="274320" indent="-274320" eaLnBrk="1" fontAlgn="auto" hangingPunct="1">
              <a:spcAft>
                <a:spcPts val="0"/>
              </a:spcAft>
              <a:buClr>
                <a:schemeClr val="accent3"/>
              </a:buClr>
              <a:buFont typeface="Wingdings" pitchFamily="2" charset="2"/>
              <a:buChar char="v"/>
              <a:defRPr/>
            </a:pPr>
            <a:r>
              <a:rPr lang="en-US" dirty="0" smtClean="0">
                <a:solidFill>
                  <a:srgbClr val="00B050"/>
                </a:solidFill>
                <a:latin typeface="Andalus" pitchFamily="18" charset="-78"/>
                <a:cs typeface="Andalus" pitchFamily="18" charset="-78"/>
              </a:rPr>
              <a:t>*</a:t>
            </a:r>
            <a:r>
              <a:rPr lang="en-US" sz="2400" dirty="0">
                <a:solidFill>
                  <a:srgbClr val="00B050"/>
                </a:solidFill>
                <a:latin typeface="Andalus" pitchFamily="18" charset="-78"/>
                <a:cs typeface="Andalus" pitchFamily="18" charset="-78"/>
              </a:rPr>
              <a:t>Ericsson &amp; Forman (1970)</a:t>
            </a:r>
          </a:p>
          <a:p>
            <a:pPr marL="274320" indent="-274320" eaLnBrk="1" fontAlgn="auto" hangingPunct="1">
              <a:spcAft>
                <a:spcPts val="0"/>
              </a:spcAft>
              <a:buClr>
                <a:schemeClr val="accent3"/>
              </a:buClr>
              <a:defRPr/>
            </a:pPr>
            <a:r>
              <a:rPr lang="en-US" dirty="0" smtClean="0">
                <a:solidFill>
                  <a:schemeClr val="tx1">
                    <a:lumMod val="95000"/>
                    <a:lumOff val="5000"/>
                  </a:schemeClr>
                </a:solidFill>
                <a:latin typeface="Andalus" pitchFamily="18" charset="-78"/>
                <a:cs typeface="Andalus" pitchFamily="18" charset="-78"/>
              </a:rPr>
              <a:t>7-8ml rinse for adults</a:t>
            </a:r>
          </a:p>
          <a:p>
            <a:pPr marL="274320" indent="-274320" eaLnBrk="1" fontAlgn="auto" hangingPunct="1">
              <a:spcAft>
                <a:spcPts val="0"/>
              </a:spcAft>
              <a:buClr>
                <a:schemeClr val="accent3"/>
              </a:buClr>
              <a:defRPr/>
            </a:pPr>
            <a:r>
              <a:rPr lang="en-US" sz="2400" dirty="0" smtClean="0">
                <a:solidFill>
                  <a:schemeClr val="tx1">
                    <a:lumMod val="95000"/>
                    <a:lumOff val="5000"/>
                  </a:schemeClr>
                </a:solidFill>
                <a:latin typeface="Andalus" pitchFamily="18" charset="-78"/>
                <a:cs typeface="Andalus" pitchFamily="18" charset="-78"/>
              </a:rPr>
              <a:t>5ml for children ( 6-15yrs)</a:t>
            </a:r>
          </a:p>
          <a:p>
            <a:pPr marL="274320" indent="-274320" eaLnBrk="1" fontAlgn="auto" hangingPunct="1">
              <a:spcAft>
                <a:spcPts val="0"/>
              </a:spcAft>
              <a:buClr>
                <a:schemeClr val="accent3"/>
              </a:buClr>
              <a:defRPr/>
            </a:pPr>
            <a:endParaRPr lang="en-US" sz="2400" dirty="0" smtClean="0">
              <a:solidFill>
                <a:schemeClr val="tx1">
                  <a:lumMod val="95000"/>
                  <a:lumOff val="5000"/>
                </a:schemeClr>
              </a:solidFill>
              <a:latin typeface="Andalus" pitchFamily="18" charset="-78"/>
              <a:cs typeface="Andalus" pitchFamily="18" charset="-78"/>
            </a:endParaRPr>
          </a:p>
          <a:p>
            <a:pPr marL="274320" indent="-274320" eaLnBrk="1" fontAlgn="auto" hangingPunct="1">
              <a:spcAft>
                <a:spcPts val="0"/>
              </a:spcAft>
              <a:buClr>
                <a:schemeClr val="accent3"/>
              </a:buClr>
              <a:buFont typeface="Wingdings" pitchFamily="2" charset="2"/>
              <a:buChar char="v"/>
              <a:defRPr/>
            </a:pPr>
            <a:r>
              <a:rPr lang="en-US" sz="2400" dirty="0" smtClean="0">
                <a:solidFill>
                  <a:srgbClr val="00B050"/>
                </a:solidFill>
                <a:latin typeface="Andalus" pitchFamily="18" charset="-78"/>
                <a:cs typeface="Andalus" pitchFamily="18" charset="-78"/>
              </a:rPr>
              <a:t>Burrell (1983) </a:t>
            </a:r>
            <a:r>
              <a:rPr lang="en-US" sz="2400" dirty="0" smtClean="0">
                <a:solidFill>
                  <a:schemeClr val="tx1">
                    <a:lumMod val="95000"/>
                    <a:lumOff val="5000"/>
                  </a:schemeClr>
                </a:solidFill>
                <a:latin typeface="Andalus" pitchFamily="18" charset="-78"/>
                <a:cs typeface="Andalus" pitchFamily="18" charset="-78"/>
              </a:rPr>
              <a:t>– rinse should not be used in children under 6yrs of age.</a:t>
            </a:r>
            <a:endParaRPr lang="en-US" sz="2400" dirty="0">
              <a:solidFill>
                <a:schemeClr val="tx1">
                  <a:lumMod val="95000"/>
                  <a:lumOff val="5000"/>
                </a:schemeClr>
              </a:solidFill>
              <a:latin typeface="Andalus" pitchFamily="18" charset="-78"/>
              <a:cs typeface="Andalus" pitchFamily="18" charset="-78"/>
            </a:endParaRPr>
          </a:p>
        </p:txBody>
      </p:sp>
      <p:pic>
        <p:nvPicPr>
          <p:cNvPr id="88068" name="Picture 4" descr="kidney_drinking_water_sm_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571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457200"/>
            <a:ext cx="8229600" cy="1143000"/>
          </a:xfrm>
        </p:spPr>
        <p:txBody>
          <a:bodyPr/>
          <a:lstStyle/>
          <a:p>
            <a:pPr eaLnBrk="1" hangingPunct="1"/>
            <a:r>
              <a:rPr lang="en-US" sz="3600" u="sng" dirty="0" smtClean="0">
                <a:solidFill>
                  <a:srgbClr val="FF33CC"/>
                </a:solidFill>
                <a:latin typeface="Times New Roman" pitchFamily="18" charset="0"/>
              </a:rPr>
              <a:t>Fluoride chemistry &amp; occurrence -</a:t>
            </a:r>
          </a:p>
        </p:txBody>
      </p:sp>
      <p:sp>
        <p:nvSpPr>
          <p:cNvPr id="15363" name="Rectangle 3"/>
          <p:cNvSpPr>
            <a:spLocks noGrp="1" noChangeArrowheads="1"/>
          </p:cNvSpPr>
          <p:nvPr>
            <p:ph idx="1"/>
          </p:nvPr>
        </p:nvSpPr>
        <p:spPr/>
        <p:txBody>
          <a:bodyPr/>
          <a:lstStyle/>
          <a:p>
            <a:pPr eaLnBrk="1" hangingPunct="1">
              <a:lnSpc>
                <a:spcPct val="125000"/>
              </a:lnSpc>
              <a:buFontTx/>
              <a:buNone/>
            </a:pPr>
            <a:r>
              <a:rPr lang="en-US" sz="900" dirty="0" smtClean="0">
                <a:latin typeface="Times New Roman" pitchFamily="18" charset="0"/>
              </a:rPr>
              <a:t>-</a:t>
            </a:r>
            <a:r>
              <a:rPr lang="en-US" sz="2000" dirty="0" smtClean="0">
                <a:latin typeface="Times New Roman" pitchFamily="18" charset="0"/>
              </a:rPr>
              <a:t>Greek “</a:t>
            </a:r>
            <a:r>
              <a:rPr lang="en-US" sz="2000" dirty="0" err="1" smtClean="0">
                <a:latin typeface="Times New Roman" pitchFamily="18" charset="0"/>
              </a:rPr>
              <a:t>floris</a:t>
            </a:r>
            <a:r>
              <a:rPr lang="en-US" sz="2000" dirty="0" smtClean="0">
                <a:latin typeface="Times New Roman" pitchFamily="18" charset="0"/>
              </a:rPr>
              <a:t>”- </a:t>
            </a:r>
            <a:r>
              <a:rPr lang="en-US" sz="2000" dirty="0" err="1" smtClean="0">
                <a:latin typeface="Times New Roman" pitchFamily="18" charset="0"/>
              </a:rPr>
              <a:t>destruction;Latin</a:t>
            </a:r>
            <a:r>
              <a:rPr lang="en-US" sz="2000" dirty="0" smtClean="0">
                <a:latin typeface="Times New Roman" pitchFamily="18" charset="0"/>
              </a:rPr>
              <a:t> “</a:t>
            </a:r>
            <a:r>
              <a:rPr lang="en-US" sz="2000" dirty="0" err="1" smtClean="0">
                <a:latin typeface="Times New Roman" pitchFamily="18" charset="0"/>
              </a:rPr>
              <a:t>fluor</a:t>
            </a:r>
            <a:r>
              <a:rPr lang="en-US" sz="2000" dirty="0" smtClean="0">
                <a:latin typeface="Times New Roman" pitchFamily="18" charset="0"/>
              </a:rPr>
              <a:t>”- flow or flux</a:t>
            </a:r>
          </a:p>
          <a:p>
            <a:pPr eaLnBrk="1" hangingPunct="1">
              <a:lnSpc>
                <a:spcPct val="125000"/>
              </a:lnSpc>
              <a:buFontTx/>
              <a:buNone/>
            </a:pPr>
            <a:r>
              <a:rPr lang="en-US" sz="2000" dirty="0" smtClean="0">
                <a:latin typeface="Times New Roman" pitchFamily="18" charset="0"/>
              </a:rPr>
              <a:t>-Symbol-  </a:t>
            </a:r>
            <a:r>
              <a:rPr lang="en-US" sz="2000" dirty="0" smtClean="0">
                <a:solidFill>
                  <a:srgbClr val="FF0000"/>
                </a:solidFill>
                <a:latin typeface="Times New Roman" pitchFamily="18" charset="0"/>
              </a:rPr>
              <a:t>“F”</a:t>
            </a:r>
          </a:p>
          <a:p>
            <a:pPr eaLnBrk="1" hangingPunct="1">
              <a:lnSpc>
                <a:spcPct val="125000"/>
              </a:lnSpc>
              <a:buFontTx/>
              <a:buNone/>
            </a:pPr>
            <a:r>
              <a:rPr lang="en-US" sz="2000" dirty="0" smtClean="0">
                <a:latin typeface="Times New Roman" pitchFamily="18" charset="0"/>
              </a:rPr>
              <a:t>-Atomic no.- 9</a:t>
            </a:r>
          </a:p>
          <a:p>
            <a:pPr eaLnBrk="1" hangingPunct="1">
              <a:lnSpc>
                <a:spcPct val="125000"/>
              </a:lnSpc>
              <a:buFontTx/>
              <a:buNone/>
            </a:pPr>
            <a:r>
              <a:rPr lang="en-US" sz="2000" dirty="0" smtClean="0">
                <a:latin typeface="Times New Roman" pitchFamily="18" charset="0"/>
              </a:rPr>
              <a:t>-Atomic weight- 18.99</a:t>
            </a:r>
          </a:p>
          <a:p>
            <a:pPr eaLnBrk="1" hangingPunct="1">
              <a:lnSpc>
                <a:spcPct val="125000"/>
              </a:lnSpc>
              <a:buFontTx/>
              <a:buNone/>
            </a:pPr>
            <a:r>
              <a:rPr lang="en-US" sz="2400" dirty="0" smtClean="0">
                <a:latin typeface="Times New Roman" pitchFamily="18" charset="0"/>
              </a:rPr>
              <a:t>-</a:t>
            </a:r>
            <a:r>
              <a:rPr lang="en-US" sz="2000" dirty="0" smtClean="0">
                <a:latin typeface="Times New Roman" pitchFamily="18" charset="0"/>
              </a:rPr>
              <a:t>It is a pale yellow, corrosive gas, which react with 				practically all organic and inorganic substances</a:t>
            </a:r>
            <a:r>
              <a:rPr lang="en-US" sz="2400" dirty="0" smtClean="0">
                <a:latin typeface="Times New Roman" pitchFamily="18" charset="0"/>
              </a:rPr>
              <a:t> </a:t>
            </a:r>
          </a:p>
          <a:p>
            <a:pPr eaLnBrk="1" hangingPunct="1">
              <a:lnSpc>
                <a:spcPct val="180000"/>
              </a:lnSpc>
              <a:buFontTx/>
              <a:buNone/>
            </a:pPr>
            <a:r>
              <a:rPr lang="en-US" sz="1400" dirty="0" smtClean="0">
                <a:latin typeface="Times New Roman" pitchFamily="18" charset="0"/>
              </a:rPr>
              <a:t> </a:t>
            </a:r>
          </a:p>
          <a:p>
            <a:pPr eaLnBrk="1" hangingPunct="1">
              <a:lnSpc>
                <a:spcPct val="125000"/>
              </a:lnSpc>
              <a:buFont typeface="Wingdings 2" pitchFamily="18" charset="2"/>
              <a:buChar char=""/>
            </a:pPr>
            <a:endParaRPr lang="en-US" sz="1400" dirty="0" smtClean="0">
              <a:latin typeface="Times New Roman" pitchFamily="18" charset="0"/>
            </a:endParaRPr>
          </a:p>
        </p:txBody>
      </p:sp>
      <p:pic>
        <p:nvPicPr>
          <p:cNvPr id="87044" name="Picture 4" descr="class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57400"/>
            <a:ext cx="2838450" cy="22193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1500"/>
                                  </p:stCondLst>
                                  <p:childTnLst>
                                    <p:set>
                                      <p:cBhvr>
                                        <p:cTn id="6" dur="1" fill="hold">
                                          <p:stCondLst>
                                            <p:cond delay="0"/>
                                          </p:stCondLst>
                                        </p:cTn>
                                        <p:tgtEl>
                                          <p:spTgt spid="87044"/>
                                        </p:tgtEl>
                                        <p:attrNameLst>
                                          <p:attrName>style.visibility</p:attrName>
                                        </p:attrNameLst>
                                      </p:cBhvr>
                                      <p:to>
                                        <p:strVal val="visible"/>
                                      </p:to>
                                    </p:set>
                                    <p:animEffect transition="in" filter="fade">
                                      <p:cBhvr>
                                        <p:cTn id="7" dur="1000"/>
                                        <p:tgtEl>
                                          <p:spTgt spid="87044"/>
                                        </p:tgtEl>
                                      </p:cBhvr>
                                    </p:animEffect>
                                    <p:anim calcmode="lin" valueType="num">
                                      <p:cBhvr>
                                        <p:cTn id="8" dur="1000" fill="hold"/>
                                        <p:tgtEl>
                                          <p:spTgt spid="87044"/>
                                        </p:tgtEl>
                                        <p:attrNameLst>
                                          <p:attrName>ppt_x</p:attrName>
                                        </p:attrNameLst>
                                      </p:cBhvr>
                                      <p:tavLst>
                                        <p:tav tm="0">
                                          <p:val>
                                            <p:strVal val="#ppt_x"/>
                                          </p:val>
                                        </p:tav>
                                        <p:tav tm="100000">
                                          <p:val>
                                            <p:strVal val="#ppt_x"/>
                                          </p:val>
                                        </p:tav>
                                      </p:tavLst>
                                    </p:anim>
                                    <p:anim calcmode="lin" valueType="num">
                                      <p:cBhvr>
                                        <p:cTn id="9" dur="900" decel="100000" fill="hold"/>
                                        <p:tgtEl>
                                          <p:spTgt spid="870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70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0" name="Picture 4" descr="ks1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906713" y="304800"/>
            <a:ext cx="4092575" cy="5486400"/>
          </a:xfrm>
          <a:noFill/>
        </p:spPr>
      </p:pic>
    </p:spTree>
  </p:cSld>
  <p:clrMapOvr>
    <a:masterClrMapping/>
  </p:clrMapOvr>
  <p:transition spd="med">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0114" name="Picture 4" descr="ks1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906713" y="304800"/>
            <a:ext cx="4092575" cy="5486400"/>
          </a:xfrm>
          <a:noFill/>
        </p:spPr>
      </p:pic>
    </p:spTree>
  </p:cSld>
  <p:clrMapOvr>
    <a:masterClrMapping/>
  </p:clrMapOvr>
  <p:transition spd="med">
    <p:circl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Picture 4" descr="ks1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906713" y="304800"/>
            <a:ext cx="4092575" cy="5486400"/>
          </a:xfrm>
          <a:noFill/>
        </p:spPr>
      </p:pic>
    </p:spTree>
  </p:cSld>
  <p:clrMapOvr>
    <a:masterClrMapping/>
  </p:clrMapOvr>
  <p:transition spd="med">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Picture 4" descr="ks143"/>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070225" y="304800"/>
            <a:ext cx="3765550" cy="5486400"/>
          </a:xfrm>
          <a:noFill/>
        </p:spPr>
      </p:pic>
    </p:spTree>
  </p:cSld>
  <p:clrMapOvr>
    <a:masterClrMapping/>
  </p:clrMapOvr>
  <p:transition spd="med">
    <p:circl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304800" y="838200"/>
            <a:ext cx="8382000" cy="666750"/>
          </a:xfrm>
        </p:spPr>
        <p:txBody>
          <a:bodyPr>
            <a:normAutofit fontScale="90000"/>
          </a:bodyPr>
          <a:lstStyle/>
          <a:p>
            <a:pPr algn="ctr" eaLnBrk="1" fontAlgn="auto" hangingPunct="1">
              <a:spcAft>
                <a:spcPts val="0"/>
              </a:spcAft>
              <a:defRPr/>
            </a:pPr>
            <a:r>
              <a:rPr sz="3600" dirty="0">
                <a:solidFill>
                  <a:srgbClr val="C00000"/>
                </a:solidFill>
              </a:rPr>
              <a:t>FLUORIDE CONTAINING </a:t>
            </a:r>
            <a:br>
              <a:rPr sz="3600" dirty="0">
                <a:solidFill>
                  <a:srgbClr val="C00000"/>
                </a:solidFill>
              </a:rPr>
            </a:br>
            <a:r>
              <a:rPr sz="3600" dirty="0">
                <a:solidFill>
                  <a:srgbClr val="C00000"/>
                </a:solidFill>
              </a:rPr>
              <a:t>DENTAL MATERIALS</a:t>
            </a:r>
          </a:p>
        </p:txBody>
      </p:sp>
      <p:sp>
        <p:nvSpPr>
          <p:cNvPr id="102403" name="Rectangle 3"/>
          <p:cNvSpPr>
            <a:spLocks noGrp="1" noChangeArrowheads="1"/>
          </p:cNvSpPr>
          <p:nvPr>
            <p:ph idx="1"/>
          </p:nvPr>
        </p:nvSpPr>
        <p:spPr>
          <a:xfrm>
            <a:off x="914400" y="1524000"/>
            <a:ext cx="7772400" cy="5105400"/>
          </a:xfrm>
        </p:spPr>
        <p:txBody>
          <a:bodyPr/>
          <a:lstStyle/>
          <a:p>
            <a:pPr eaLnBrk="1" hangingPunct="1">
              <a:lnSpc>
                <a:spcPct val="90000"/>
              </a:lnSpc>
            </a:pPr>
            <a:r>
              <a:rPr lang="en-US" sz="1800" b="1" dirty="0" smtClean="0">
                <a:solidFill>
                  <a:srgbClr val="CC0000"/>
                </a:solidFill>
              </a:rPr>
              <a:t>GIC</a:t>
            </a:r>
            <a:r>
              <a:rPr lang="en-US" sz="1800" b="1" dirty="0" smtClean="0"/>
              <a:t> – </a:t>
            </a:r>
            <a:r>
              <a:rPr lang="en-US" sz="1800" dirty="0" smtClean="0"/>
              <a:t>matrix of GIC consists of sheathed droplets of calcium fluoride in a siliceous hydrogel.</a:t>
            </a:r>
          </a:p>
          <a:p>
            <a:pPr eaLnBrk="1" hangingPunct="1">
              <a:lnSpc>
                <a:spcPct val="90000"/>
              </a:lnSpc>
            </a:pPr>
            <a:endParaRPr lang="en-US" sz="1800" b="1" dirty="0" smtClean="0"/>
          </a:p>
          <a:p>
            <a:pPr eaLnBrk="1" hangingPunct="1">
              <a:lnSpc>
                <a:spcPct val="90000"/>
              </a:lnSpc>
            </a:pPr>
            <a:r>
              <a:rPr lang="en-US" sz="1800" b="1" dirty="0" smtClean="0">
                <a:solidFill>
                  <a:srgbClr val="CC0000"/>
                </a:solidFill>
              </a:rPr>
              <a:t>SILICATE CEMENT</a:t>
            </a:r>
          </a:p>
          <a:p>
            <a:pPr eaLnBrk="1" hangingPunct="1">
              <a:lnSpc>
                <a:spcPct val="90000"/>
              </a:lnSpc>
              <a:buFont typeface="Wingdings" pitchFamily="2" charset="2"/>
              <a:buNone/>
            </a:pPr>
            <a:r>
              <a:rPr lang="en-US" sz="1800" dirty="0" smtClean="0"/>
              <a:t>		130,000 ppm F incorporated</a:t>
            </a:r>
          </a:p>
          <a:p>
            <a:pPr eaLnBrk="1" hangingPunct="1">
              <a:lnSpc>
                <a:spcPct val="90000"/>
              </a:lnSpc>
              <a:buFont typeface="Wingdings" pitchFamily="2" charset="2"/>
              <a:buNone/>
            </a:pPr>
            <a:r>
              <a:rPr lang="en-US" sz="1800" dirty="0" smtClean="0"/>
              <a:t>		3000 retained in enamel </a:t>
            </a:r>
            <a:r>
              <a:rPr lang="en-US" sz="1800" dirty="0" smtClean="0">
                <a:solidFill>
                  <a:srgbClr val="FF33CC"/>
                </a:solidFill>
              </a:rPr>
              <a:t>(</a:t>
            </a:r>
            <a:r>
              <a:rPr lang="en-US" sz="1800" dirty="0" err="1" smtClean="0">
                <a:solidFill>
                  <a:srgbClr val="FF33CC"/>
                </a:solidFill>
              </a:rPr>
              <a:t>Hallsworth</a:t>
            </a:r>
            <a:r>
              <a:rPr lang="en-US" sz="1800" dirty="0" smtClean="0">
                <a:solidFill>
                  <a:srgbClr val="FF33CC"/>
                </a:solidFill>
              </a:rPr>
              <a:t>, 1969)</a:t>
            </a:r>
          </a:p>
          <a:p>
            <a:pPr eaLnBrk="1" hangingPunct="1">
              <a:lnSpc>
                <a:spcPct val="90000"/>
              </a:lnSpc>
            </a:pPr>
            <a:r>
              <a:rPr lang="en-US" sz="1800" b="1" dirty="0" smtClean="0">
                <a:solidFill>
                  <a:srgbClr val="CC0000"/>
                </a:solidFill>
              </a:rPr>
              <a:t>AMALGAM</a:t>
            </a:r>
          </a:p>
          <a:p>
            <a:pPr eaLnBrk="1" hangingPunct="1">
              <a:lnSpc>
                <a:spcPct val="90000"/>
              </a:lnSpc>
              <a:buFont typeface="Wingdings" pitchFamily="2" charset="2"/>
              <a:buNone/>
            </a:pPr>
            <a:r>
              <a:rPr lang="en-US" sz="1800" dirty="0" smtClean="0"/>
              <a:t>		SnF</a:t>
            </a:r>
            <a:r>
              <a:rPr lang="en-US" sz="1800" baseline="-25000" dirty="0" smtClean="0"/>
              <a:t>2 </a:t>
            </a:r>
            <a:r>
              <a:rPr lang="en-US" sz="1800" dirty="0" smtClean="0"/>
              <a:t>,CaF</a:t>
            </a:r>
            <a:r>
              <a:rPr lang="en-US" sz="1800" baseline="-25000" dirty="0" smtClean="0"/>
              <a:t>2  </a:t>
            </a:r>
            <a:r>
              <a:rPr lang="en-US" sz="1800" dirty="0" smtClean="0"/>
              <a:t>- </a:t>
            </a:r>
            <a:r>
              <a:rPr lang="en-US" sz="1800" dirty="0" smtClean="0">
                <a:solidFill>
                  <a:srgbClr val="FF33CC"/>
                </a:solidFill>
              </a:rPr>
              <a:t>(</a:t>
            </a:r>
            <a:r>
              <a:rPr lang="en-US" sz="1800" dirty="0" err="1" smtClean="0">
                <a:solidFill>
                  <a:srgbClr val="FF33CC"/>
                </a:solidFill>
              </a:rPr>
              <a:t>Jerman</a:t>
            </a:r>
            <a:r>
              <a:rPr lang="en-US" sz="1800" dirty="0" smtClean="0">
                <a:solidFill>
                  <a:srgbClr val="FF33CC"/>
                </a:solidFill>
              </a:rPr>
              <a:t>, 1970)</a:t>
            </a:r>
            <a:endParaRPr lang="en-US" sz="1800" baseline="-25000" dirty="0" smtClean="0">
              <a:solidFill>
                <a:srgbClr val="FF33CC"/>
              </a:solidFill>
            </a:endParaRPr>
          </a:p>
          <a:p>
            <a:pPr eaLnBrk="1" hangingPunct="1">
              <a:lnSpc>
                <a:spcPct val="90000"/>
              </a:lnSpc>
            </a:pPr>
            <a:r>
              <a:rPr lang="en-US" sz="1800" b="1" dirty="0" smtClean="0">
                <a:solidFill>
                  <a:srgbClr val="CC0000"/>
                </a:solidFill>
              </a:rPr>
              <a:t>ZINC PHOSPHATE</a:t>
            </a:r>
          </a:p>
          <a:p>
            <a:pPr eaLnBrk="1" hangingPunct="1">
              <a:lnSpc>
                <a:spcPct val="90000"/>
              </a:lnSpc>
              <a:buFont typeface="Wingdings" pitchFamily="2" charset="2"/>
              <a:buNone/>
            </a:pPr>
            <a:r>
              <a:rPr lang="en-US" sz="1800" dirty="0" smtClean="0"/>
              <a:t>	 	SnF</a:t>
            </a:r>
            <a:r>
              <a:rPr lang="en-US" sz="1800" baseline="-25000" dirty="0" smtClean="0"/>
              <a:t>2 </a:t>
            </a:r>
            <a:r>
              <a:rPr lang="en-US" sz="1800" dirty="0" smtClean="0"/>
              <a:t>, </a:t>
            </a:r>
            <a:r>
              <a:rPr lang="en-US" sz="1800" dirty="0" err="1" smtClean="0"/>
              <a:t>NaF</a:t>
            </a:r>
            <a:r>
              <a:rPr lang="en-US" sz="1800" dirty="0" smtClean="0"/>
              <a:t> –</a:t>
            </a:r>
            <a:r>
              <a:rPr lang="en-US" sz="1800" dirty="0" smtClean="0">
                <a:solidFill>
                  <a:srgbClr val="FF33CC"/>
                </a:solidFill>
              </a:rPr>
              <a:t>(Wei, 1971)</a:t>
            </a:r>
          </a:p>
          <a:p>
            <a:pPr eaLnBrk="1" hangingPunct="1">
              <a:lnSpc>
                <a:spcPct val="90000"/>
              </a:lnSpc>
            </a:pPr>
            <a:r>
              <a:rPr lang="en-US" sz="1800" b="1" dirty="0" smtClean="0">
                <a:solidFill>
                  <a:srgbClr val="CC0000"/>
                </a:solidFill>
              </a:rPr>
              <a:t>SEALANT</a:t>
            </a:r>
          </a:p>
          <a:p>
            <a:pPr eaLnBrk="1" hangingPunct="1">
              <a:lnSpc>
                <a:spcPct val="90000"/>
              </a:lnSpc>
              <a:buFont typeface="Wingdings" pitchFamily="2" charset="2"/>
              <a:buNone/>
            </a:pPr>
            <a:r>
              <a:rPr lang="en-US" sz="1800" dirty="0" smtClean="0"/>
              <a:t>		F application never before sealant 	application- </a:t>
            </a:r>
            <a:r>
              <a:rPr lang="en-US" sz="1800" dirty="0" smtClean="0">
                <a:solidFill>
                  <a:srgbClr val="FF33CC"/>
                </a:solidFill>
              </a:rPr>
              <a:t>(</a:t>
            </a:r>
            <a:r>
              <a:rPr lang="en-US" sz="1800" dirty="0" err="1" smtClean="0">
                <a:solidFill>
                  <a:srgbClr val="FF33CC"/>
                </a:solidFill>
              </a:rPr>
              <a:t>Pugnier</a:t>
            </a:r>
            <a:r>
              <a:rPr lang="en-US" sz="1800" dirty="0" smtClean="0">
                <a:solidFill>
                  <a:srgbClr val="FF33CC"/>
                </a:solidFill>
              </a:rPr>
              <a:t>, 1972)</a:t>
            </a:r>
          </a:p>
          <a:p>
            <a:pPr eaLnBrk="1" hangingPunct="1">
              <a:lnSpc>
                <a:spcPct val="90000"/>
              </a:lnSpc>
              <a:buFont typeface="Wingdings" pitchFamily="2" charset="2"/>
              <a:buNone/>
            </a:pPr>
            <a:r>
              <a:rPr lang="en-US" sz="1800" dirty="0" smtClean="0"/>
              <a:t>		CaF</a:t>
            </a:r>
            <a:r>
              <a:rPr lang="en-US" sz="1800" baseline="-25000" dirty="0" smtClean="0"/>
              <a:t>2</a:t>
            </a:r>
            <a:r>
              <a:rPr lang="en-US" sz="1800" dirty="0" smtClean="0"/>
              <a:t> globules formed </a:t>
            </a:r>
            <a:r>
              <a:rPr lang="en-US" sz="1800" dirty="0" smtClean="0">
                <a:solidFill>
                  <a:srgbClr val="FF33CC"/>
                </a:solidFill>
              </a:rPr>
              <a:t>(</a:t>
            </a:r>
            <a:r>
              <a:rPr lang="en-US" sz="1800" dirty="0" err="1" smtClean="0">
                <a:solidFill>
                  <a:srgbClr val="FF33CC"/>
                </a:solidFill>
              </a:rPr>
              <a:t>Skehkoleslam</a:t>
            </a:r>
            <a:r>
              <a:rPr lang="en-US" sz="1800" dirty="0" smtClean="0">
                <a:solidFill>
                  <a:srgbClr val="FF33CC"/>
                </a:solidFill>
              </a:rPr>
              <a:t>, 1972)</a:t>
            </a:r>
          </a:p>
          <a:p>
            <a:pPr eaLnBrk="1" hangingPunct="1">
              <a:lnSpc>
                <a:spcPct val="90000"/>
              </a:lnSpc>
              <a:buFont typeface="Wingdings" pitchFamily="2" charset="2"/>
              <a:buNone/>
            </a:pPr>
            <a:endParaRPr lang="en-US" sz="1800" dirty="0" smtClean="0"/>
          </a:p>
          <a:p>
            <a:pPr eaLnBrk="1" hangingPunct="1">
              <a:lnSpc>
                <a:spcPct val="90000"/>
              </a:lnSpc>
            </a:pPr>
            <a:r>
              <a:rPr lang="en-US" sz="1800" b="1" dirty="0" smtClean="0">
                <a:solidFill>
                  <a:srgbClr val="CC0000"/>
                </a:solidFill>
              </a:rPr>
              <a:t>F CONTAINING ALGINATE</a:t>
            </a:r>
          </a:p>
          <a:p>
            <a:pPr eaLnBrk="1" hangingPunct="1">
              <a:lnSpc>
                <a:spcPct val="90000"/>
              </a:lnSpc>
              <a:buFont typeface="Wingdings 2" pitchFamily="18" charset="2"/>
              <a:buNone/>
            </a:pPr>
            <a:r>
              <a:rPr lang="en-US" sz="1800" dirty="0" smtClean="0"/>
              <a:t>                  </a:t>
            </a:r>
            <a:r>
              <a:rPr lang="en-US" sz="1800" dirty="0" err="1" smtClean="0">
                <a:solidFill>
                  <a:srgbClr val="FF33CC"/>
                </a:solidFill>
              </a:rPr>
              <a:t>Hottab</a:t>
            </a:r>
            <a:r>
              <a:rPr lang="en-US" sz="1800" dirty="0" smtClean="0">
                <a:solidFill>
                  <a:srgbClr val="FF33CC"/>
                </a:solidFill>
              </a:rPr>
              <a:t> and </a:t>
            </a:r>
            <a:r>
              <a:rPr lang="en-US" sz="1800" dirty="0" err="1" smtClean="0">
                <a:solidFill>
                  <a:srgbClr val="FF33CC"/>
                </a:solidFill>
              </a:rPr>
              <a:t>Frostell</a:t>
            </a:r>
            <a:r>
              <a:rPr lang="en-US" sz="1800" dirty="0" smtClean="0">
                <a:solidFill>
                  <a:srgbClr val="FF33CC"/>
                </a:solidFill>
              </a:rPr>
              <a:t> (1978)  </a:t>
            </a:r>
            <a:r>
              <a:rPr lang="en-US" sz="1800" dirty="0" smtClean="0"/>
              <a:t>1.9% F to </a:t>
            </a:r>
            <a:r>
              <a:rPr lang="en-US" sz="1800" dirty="0" err="1" smtClean="0"/>
              <a:t>Zelgan</a:t>
            </a:r>
            <a:r>
              <a:rPr lang="en-US" sz="1800" dirty="0" smtClean="0"/>
              <a:t> and </a:t>
            </a:r>
            <a:r>
              <a:rPr lang="en-US" sz="1800" dirty="0" err="1" smtClean="0"/>
              <a:t>kerr</a:t>
            </a:r>
            <a:r>
              <a:rPr lang="en-US" sz="1800" dirty="0" smtClean="0"/>
              <a:t> Alginate</a:t>
            </a:r>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endParaRPr lang="en-US" sz="1800" dirty="0" smtClean="0"/>
          </a:p>
        </p:txBody>
      </p:sp>
      <p:pic>
        <p:nvPicPr>
          <p:cNvPr id="93188" name="Picture 4" descr="PE0245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100" y="2438400"/>
            <a:ext cx="23495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trips(downLeft)">
                                      <p:cBhvr>
                                        <p:cTn id="7" dur="500"/>
                                        <p:tgtEl>
                                          <p:spTgt spid="102403">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animEffect transition="in" filter="strips(downRight)">
                                      <p:cBhvr>
                                        <p:cTn id="11" dur="500"/>
                                        <p:tgtEl>
                                          <p:spTgt spid="102403">
                                            <p:txEl>
                                              <p:pRg st="2" end="2"/>
                                            </p:txEl>
                                          </p:spTgt>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02403">
                                            <p:txEl>
                                              <p:pRg st="3" end="3"/>
                                            </p:txEl>
                                          </p:spTgt>
                                        </p:tgtEl>
                                        <p:attrNameLst>
                                          <p:attrName>style.visibility</p:attrName>
                                        </p:attrNameLst>
                                      </p:cBhvr>
                                      <p:to>
                                        <p:strVal val="visible"/>
                                      </p:to>
                                    </p:set>
                                    <p:animEffect transition="in" filter="strips(downRight)">
                                      <p:cBhvr>
                                        <p:cTn id="15" dur="500"/>
                                        <p:tgtEl>
                                          <p:spTgt spid="102403">
                                            <p:txEl>
                                              <p:pRg st="3" end="3"/>
                                            </p:txEl>
                                          </p:spTgt>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animEffect transition="in" filter="strips(downRight)">
                                      <p:cBhvr>
                                        <p:cTn id="19" dur="500"/>
                                        <p:tgtEl>
                                          <p:spTgt spid="102403">
                                            <p:txEl>
                                              <p:pRg st="4" end="4"/>
                                            </p:txEl>
                                          </p:spTgt>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02403">
                                            <p:txEl>
                                              <p:pRg st="5" end="5"/>
                                            </p:txEl>
                                          </p:spTgt>
                                        </p:tgtEl>
                                        <p:attrNameLst>
                                          <p:attrName>style.visibility</p:attrName>
                                        </p:attrNameLst>
                                      </p:cBhvr>
                                      <p:to>
                                        <p:strVal val="visible"/>
                                      </p:to>
                                    </p:set>
                                    <p:animEffect transition="in" filter="strips(downLeft)">
                                      <p:cBhvr>
                                        <p:cTn id="23" dur="500"/>
                                        <p:tgtEl>
                                          <p:spTgt spid="102403">
                                            <p:txEl>
                                              <p:pRg st="5" end="5"/>
                                            </p:txEl>
                                          </p:spTgt>
                                        </p:tgtEl>
                                      </p:cBhvr>
                                    </p:animEffect>
                                  </p:childTnLst>
                                </p:cTn>
                              </p:par>
                            </p:childTnLst>
                          </p:cTn>
                        </p:par>
                        <p:par>
                          <p:cTn id="24" fill="hold" nodeType="afterGroup">
                            <p:stCondLst>
                              <p:cond delay="2500"/>
                            </p:stCondLst>
                            <p:childTnLst>
                              <p:par>
                                <p:cTn id="25" presetID="18" presetClass="entr" presetSubtype="12" fill="hold" nodeType="afterEffect">
                                  <p:stCondLst>
                                    <p:cond delay="0"/>
                                  </p:stCondLst>
                                  <p:childTnLst>
                                    <p:set>
                                      <p:cBhvr>
                                        <p:cTn id="26" dur="1" fill="hold">
                                          <p:stCondLst>
                                            <p:cond delay="0"/>
                                          </p:stCondLst>
                                        </p:cTn>
                                        <p:tgtEl>
                                          <p:spTgt spid="102403">
                                            <p:txEl>
                                              <p:pRg st="6" end="6"/>
                                            </p:txEl>
                                          </p:spTgt>
                                        </p:tgtEl>
                                        <p:attrNameLst>
                                          <p:attrName>style.visibility</p:attrName>
                                        </p:attrNameLst>
                                      </p:cBhvr>
                                      <p:to>
                                        <p:strVal val="visible"/>
                                      </p:to>
                                    </p:set>
                                    <p:animEffect transition="in" filter="strips(downLeft)">
                                      <p:cBhvr>
                                        <p:cTn id="27" dur="500"/>
                                        <p:tgtEl>
                                          <p:spTgt spid="102403">
                                            <p:txEl>
                                              <p:pRg st="6" end="6"/>
                                            </p:txEl>
                                          </p:spTgt>
                                        </p:tgtEl>
                                      </p:cBhvr>
                                    </p:animEffect>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102403">
                                            <p:txEl>
                                              <p:pRg st="7" end="7"/>
                                            </p:txEl>
                                          </p:spTgt>
                                        </p:tgtEl>
                                        <p:attrNameLst>
                                          <p:attrName>style.visibility</p:attrName>
                                        </p:attrNameLst>
                                      </p:cBhvr>
                                      <p:to>
                                        <p:strVal val="visible"/>
                                      </p:to>
                                    </p:set>
                                    <p:animEffect transition="in" filter="strips(downLeft)">
                                      <p:cBhvr>
                                        <p:cTn id="31" dur="500"/>
                                        <p:tgtEl>
                                          <p:spTgt spid="102403">
                                            <p:txEl>
                                              <p:pRg st="7" end="7"/>
                                            </p:txEl>
                                          </p:spTgt>
                                        </p:tgtEl>
                                      </p:cBhvr>
                                    </p:animEffect>
                                  </p:childTnLst>
                                </p:cTn>
                              </p:par>
                            </p:childTnLst>
                          </p:cTn>
                        </p:par>
                        <p:par>
                          <p:cTn id="32" fill="hold" nodeType="afterGroup">
                            <p:stCondLst>
                              <p:cond delay="3500"/>
                            </p:stCondLst>
                            <p:childTnLst>
                              <p:par>
                                <p:cTn id="33" presetID="18" presetClass="entr" presetSubtype="12" fill="hold" nodeType="afterEffect">
                                  <p:stCondLst>
                                    <p:cond delay="0"/>
                                  </p:stCondLst>
                                  <p:childTnLst>
                                    <p:set>
                                      <p:cBhvr>
                                        <p:cTn id="34" dur="1" fill="hold">
                                          <p:stCondLst>
                                            <p:cond delay="0"/>
                                          </p:stCondLst>
                                        </p:cTn>
                                        <p:tgtEl>
                                          <p:spTgt spid="102403">
                                            <p:txEl>
                                              <p:pRg st="8" end="8"/>
                                            </p:txEl>
                                          </p:spTgt>
                                        </p:tgtEl>
                                        <p:attrNameLst>
                                          <p:attrName>style.visibility</p:attrName>
                                        </p:attrNameLst>
                                      </p:cBhvr>
                                      <p:to>
                                        <p:strVal val="visible"/>
                                      </p:to>
                                    </p:set>
                                    <p:animEffect transition="in" filter="strips(downLeft)">
                                      <p:cBhvr>
                                        <p:cTn id="35" dur="500"/>
                                        <p:tgtEl>
                                          <p:spTgt spid="102403">
                                            <p:txEl>
                                              <p:pRg st="8" end="8"/>
                                            </p:txEl>
                                          </p:spTgt>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102403">
                                            <p:txEl>
                                              <p:pRg st="9" end="9"/>
                                            </p:txEl>
                                          </p:spTgt>
                                        </p:tgtEl>
                                        <p:attrNameLst>
                                          <p:attrName>style.visibility</p:attrName>
                                        </p:attrNameLst>
                                      </p:cBhvr>
                                      <p:to>
                                        <p:strVal val="visible"/>
                                      </p:to>
                                    </p:set>
                                    <p:animEffect transition="in" filter="strips(downLeft)">
                                      <p:cBhvr>
                                        <p:cTn id="39" dur="500"/>
                                        <p:tgtEl>
                                          <p:spTgt spid="102403">
                                            <p:txEl>
                                              <p:pRg st="9" end="9"/>
                                            </p:txEl>
                                          </p:spTgt>
                                        </p:tgtEl>
                                      </p:cBhvr>
                                    </p:animEffect>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02403">
                                            <p:txEl>
                                              <p:pRg st="10" end="10"/>
                                            </p:txEl>
                                          </p:spTgt>
                                        </p:tgtEl>
                                        <p:attrNameLst>
                                          <p:attrName>style.visibility</p:attrName>
                                        </p:attrNameLst>
                                      </p:cBhvr>
                                      <p:to>
                                        <p:strVal val="visible"/>
                                      </p:to>
                                    </p:set>
                                    <p:animEffect transition="in" filter="strips(downLeft)">
                                      <p:cBhvr>
                                        <p:cTn id="43" dur="500"/>
                                        <p:tgtEl>
                                          <p:spTgt spid="102403">
                                            <p:txEl>
                                              <p:pRg st="10" end="10"/>
                                            </p:txEl>
                                          </p:spTgt>
                                        </p:tgtEl>
                                      </p:cBhvr>
                                    </p:animEffect>
                                  </p:childTnLst>
                                </p:cTn>
                              </p:par>
                            </p:childTnLst>
                          </p:cTn>
                        </p:par>
                        <p:par>
                          <p:cTn id="44" fill="hold" nodeType="afterGroup">
                            <p:stCondLst>
                              <p:cond delay="5000"/>
                            </p:stCondLst>
                            <p:childTnLst>
                              <p:par>
                                <p:cTn id="45" presetID="18" presetClass="entr" presetSubtype="12" fill="hold" nodeType="afterEffect">
                                  <p:stCondLst>
                                    <p:cond delay="0"/>
                                  </p:stCondLst>
                                  <p:childTnLst>
                                    <p:set>
                                      <p:cBhvr>
                                        <p:cTn id="46" dur="1" fill="hold">
                                          <p:stCondLst>
                                            <p:cond delay="0"/>
                                          </p:stCondLst>
                                        </p:cTn>
                                        <p:tgtEl>
                                          <p:spTgt spid="102403">
                                            <p:txEl>
                                              <p:pRg st="11" end="11"/>
                                            </p:txEl>
                                          </p:spTgt>
                                        </p:tgtEl>
                                        <p:attrNameLst>
                                          <p:attrName>style.visibility</p:attrName>
                                        </p:attrNameLst>
                                      </p:cBhvr>
                                      <p:to>
                                        <p:strVal val="visible"/>
                                      </p:to>
                                    </p:set>
                                    <p:animEffect transition="in" filter="strips(downLeft)">
                                      <p:cBhvr>
                                        <p:cTn id="47" dur="500"/>
                                        <p:tgtEl>
                                          <p:spTgt spid="102403">
                                            <p:txEl>
                                              <p:pRg st="11" end="11"/>
                                            </p:txEl>
                                          </p:spTgt>
                                        </p:tgtEl>
                                      </p:cBhvr>
                                    </p:animEffect>
                                  </p:childTnLst>
                                </p:cTn>
                              </p:par>
                            </p:childTnLst>
                          </p:cTn>
                        </p:par>
                        <p:par>
                          <p:cTn id="48" fill="hold" nodeType="afterGroup">
                            <p:stCondLst>
                              <p:cond delay="5500"/>
                            </p:stCondLst>
                            <p:childTnLst>
                              <p:par>
                                <p:cTn id="49" presetID="18" presetClass="entr" presetSubtype="6" fill="hold" nodeType="afterEffect">
                                  <p:stCondLst>
                                    <p:cond delay="0"/>
                                  </p:stCondLst>
                                  <p:childTnLst>
                                    <p:set>
                                      <p:cBhvr>
                                        <p:cTn id="50" dur="1" fill="hold">
                                          <p:stCondLst>
                                            <p:cond delay="0"/>
                                          </p:stCondLst>
                                        </p:cTn>
                                        <p:tgtEl>
                                          <p:spTgt spid="102403">
                                            <p:txEl>
                                              <p:pRg st="13" end="13"/>
                                            </p:txEl>
                                          </p:spTgt>
                                        </p:tgtEl>
                                        <p:attrNameLst>
                                          <p:attrName>style.visibility</p:attrName>
                                        </p:attrNameLst>
                                      </p:cBhvr>
                                      <p:to>
                                        <p:strVal val="visible"/>
                                      </p:to>
                                    </p:set>
                                    <p:animEffect transition="in" filter="strips(downRight)">
                                      <p:cBhvr>
                                        <p:cTn id="51" dur="500"/>
                                        <p:tgtEl>
                                          <p:spTgt spid="102403">
                                            <p:txEl>
                                              <p:pRg st="13" end="13"/>
                                            </p:txEl>
                                          </p:spTgt>
                                        </p:tgtEl>
                                      </p:cBhvr>
                                    </p:animEffect>
                                  </p:childTnLst>
                                </p:cTn>
                              </p:par>
                            </p:childTnLst>
                          </p:cTn>
                        </p:par>
                        <p:par>
                          <p:cTn id="52" fill="hold" nodeType="afterGroup">
                            <p:stCondLst>
                              <p:cond delay="6000"/>
                            </p:stCondLst>
                            <p:childTnLst>
                              <p:par>
                                <p:cTn id="53" presetID="18" presetClass="entr" presetSubtype="6" fill="hold" nodeType="afterEffect">
                                  <p:stCondLst>
                                    <p:cond delay="0"/>
                                  </p:stCondLst>
                                  <p:childTnLst>
                                    <p:set>
                                      <p:cBhvr>
                                        <p:cTn id="54" dur="1" fill="hold">
                                          <p:stCondLst>
                                            <p:cond delay="0"/>
                                          </p:stCondLst>
                                        </p:cTn>
                                        <p:tgtEl>
                                          <p:spTgt spid="102403">
                                            <p:txEl>
                                              <p:pRg st="14" end="14"/>
                                            </p:txEl>
                                          </p:spTgt>
                                        </p:tgtEl>
                                        <p:attrNameLst>
                                          <p:attrName>style.visibility</p:attrName>
                                        </p:attrNameLst>
                                      </p:cBhvr>
                                      <p:to>
                                        <p:strVal val="visible"/>
                                      </p:to>
                                    </p:set>
                                    <p:animEffect transition="in" filter="strips(downRight)">
                                      <p:cBhvr>
                                        <p:cTn id="55" dur="500"/>
                                        <p:tgtEl>
                                          <p:spTgt spid="10240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304800"/>
            <a:ext cx="8077200" cy="1143000"/>
          </a:xfrm>
        </p:spPr>
        <p:txBody>
          <a:bodyPr/>
          <a:lstStyle/>
          <a:p>
            <a:pPr algn="ctr" eaLnBrk="1" hangingPunct="1"/>
            <a:r>
              <a:rPr lang="en-US" sz="4000" dirty="0" smtClean="0">
                <a:solidFill>
                  <a:srgbClr val="FF9933"/>
                </a:solidFill>
              </a:rPr>
              <a:t>FLUORIDE IMPREGNATED DEVICES</a:t>
            </a:r>
          </a:p>
        </p:txBody>
      </p:sp>
      <p:sp>
        <p:nvSpPr>
          <p:cNvPr id="583683" name="Rectangle 3"/>
          <p:cNvSpPr>
            <a:spLocks noGrp="1" noChangeArrowheads="1"/>
          </p:cNvSpPr>
          <p:nvPr>
            <p:ph idx="1"/>
          </p:nvPr>
        </p:nvSpPr>
        <p:spPr>
          <a:xfrm>
            <a:off x="533400" y="1676400"/>
            <a:ext cx="8915400" cy="4114800"/>
          </a:xfrm>
        </p:spPr>
        <p:txBody>
          <a:bodyPr>
            <a:normAutofit lnSpcReduction="10000"/>
          </a:bodyPr>
          <a:lstStyle/>
          <a:p>
            <a:pPr marL="274320" indent="-274320" eaLnBrk="1" fontAlgn="auto" hangingPunct="1">
              <a:lnSpc>
                <a:spcPct val="110000"/>
              </a:lnSpc>
              <a:spcAft>
                <a:spcPts val="0"/>
              </a:spcAft>
              <a:buClr>
                <a:schemeClr val="accent3"/>
              </a:buClr>
              <a:buFont typeface="Wingdings 2"/>
              <a:buChar char=""/>
              <a:defRPr/>
            </a:pPr>
            <a:r>
              <a:rPr lang="en-US" sz="2800" b="1" dirty="0">
                <a:solidFill>
                  <a:srgbClr val="00B050"/>
                </a:solidFill>
              </a:rPr>
              <a:t>DENTAL FLOSS</a:t>
            </a:r>
          </a:p>
          <a:p>
            <a:pPr marL="274320" indent="-274320" eaLnBrk="1" fontAlgn="auto" hangingPunct="1">
              <a:lnSpc>
                <a:spcPct val="110000"/>
              </a:lnSpc>
              <a:spcAft>
                <a:spcPts val="0"/>
              </a:spcAft>
              <a:buClr>
                <a:schemeClr val="accent3"/>
              </a:buClr>
              <a:buFont typeface="Wingdings" pitchFamily="2" charset="2"/>
              <a:buNone/>
              <a:defRPr/>
            </a:pPr>
            <a:r>
              <a:rPr lang="en-US" sz="2800" dirty="0">
                <a:solidFill>
                  <a:schemeClr val="tx1">
                    <a:lumMod val="75000"/>
                    <a:lumOff val="25000"/>
                  </a:schemeClr>
                </a:solidFill>
              </a:rPr>
              <a:t>	</a:t>
            </a:r>
            <a:r>
              <a:rPr lang="en-US" sz="2400" dirty="0">
                <a:solidFill>
                  <a:schemeClr val="tx1">
                    <a:lumMod val="75000"/>
                    <a:lumOff val="25000"/>
                  </a:schemeClr>
                </a:solidFill>
              </a:rPr>
              <a:t>*</a:t>
            </a:r>
            <a:r>
              <a:rPr lang="en-US" sz="2400" dirty="0" err="1">
                <a:solidFill>
                  <a:schemeClr val="tx1">
                    <a:lumMod val="75000"/>
                    <a:lumOff val="25000"/>
                  </a:schemeClr>
                </a:solidFill>
              </a:rPr>
              <a:t>S.mutans</a:t>
            </a:r>
            <a:r>
              <a:rPr lang="en-US" sz="2400" dirty="0">
                <a:solidFill>
                  <a:schemeClr val="tx1">
                    <a:lumMod val="75000"/>
                    <a:lumOff val="25000"/>
                  </a:schemeClr>
                </a:solidFill>
              </a:rPr>
              <a:t> number decreased</a:t>
            </a:r>
          </a:p>
          <a:p>
            <a:pPr marL="274320" indent="-274320" eaLnBrk="1" fontAlgn="auto" hangingPunct="1">
              <a:lnSpc>
                <a:spcPct val="110000"/>
              </a:lnSpc>
              <a:spcAft>
                <a:spcPts val="0"/>
              </a:spcAft>
              <a:buClr>
                <a:schemeClr val="accent3"/>
              </a:buClr>
              <a:buFont typeface="Wingdings" pitchFamily="2" charset="2"/>
              <a:buNone/>
              <a:defRPr/>
            </a:pPr>
            <a:r>
              <a:rPr lang="en-US" sz="2400" dirty="0">
                <a:solidFill>
                  <a:schemeClr val="tx1">
                    <a:lumMod val="75000"/>
                    <a:lumOff val="25000"/>
                  </a:schemeClr>
                </a:solidFill>
              </a:rPr>
              <a:t>	*</a:t>
            </a:r>
            <a:r>
              <a:rPr lang="en-US" sz="2400" dirty="0" err="1">
                <a:solidFill>
                  <a:schemeClr val="tx1">
                    <a:lumMod val="75000"/>
                    <a:lumOff val="25000"/>
                  </a:schemeClr>
                </a:solidFill>
              </a:rPr>
              <a:t>S.mutans</a:t>
            </a:r>
            <a:r>
              <a:rPr lang="en-US" sz="2400" dirty="0">
                <a:solidFill>
                  <a:schemeClr val="tx1">
                    <a:lumMod val="75000"/>
                    <a:lumOff val="25000"/>
                  </a:schemeClr>
                </a:solidFill>
              </a:rPr>
              <a:t> adherence decreased</a:t>
            </a:r>
          </a:p>
          <a:p>
            <a:pPr marL="274320" indent="-274320" eaLnBrk="1" fontAlgn="auto" hangingPunct="1">
              <a:lnSpc>
                <a:spcPct val="110000"/>
              </a:lnSpc>
              <a:spcAft>
                <a:spcPts val="0"/>
              </a:spcAft>
              <a:buClr>
                <a:schemeClr val="accent3"/>
              </a:buClr>
              <a:buFont typeface="Wingdings" pitchFamily="2" charset="2"/>
              <a:buNone/>
              <a:defRPr/>
            </a:pPr>
            <a:r>
              <a:rPr lang="en-US" sz="2400" dirty="0">
                <a:solidFill>
                  <a:schemeClr val="tx1">
                    <a:lumMod val="75000"/>
                    <a:lumOff val="25000"/>
                  </a:schemeClr>
                </a:solidFill>
              </a:rPr>
              <a:t>	*NaF Floss- 30%; </a:t>
            </a:r>
            <a:r>
              <a:rPr lang="en-US" sz="2400" dirty="0" err="1">
                <a:solidFill>
                  <a:schemeClr val="tx1">
                    <a:lumMod val="75000"/>
                    <a:lumOff val="25000"/>
                  </a:schemeClr>
                </a:solidFill>
              </a:rPr>
              <a:t>SnF</a:t>
            </a:r>
            <a:r>
              <a:rPr lang="en-US" sz="2400" dirty="0">
                <a:solidFill>
                  <a:schemeClr val="tx1">
                    <a:lumMod val="75000"/>
                    <a:lumOff val="25000"/>
                  </a:schemeClr>
                </a:solidFill>
              </a:rPr>
              <a:t> 39 % reduction (</a:t>
            </a:r>
            <a:r>
              <a:rPr lang="en-US" sz="2400" dirty="0" err="1">
                <a:solidFill>
                  <a:schemeClr val="tx1">
                    <a:lumMod val="75000"/>
                    <a:lumOff val="25000"/>
                  </a:schemeClr>
                </a:solidFill>
              </a:rPr>
              <a:t>Gisselson</a:t>
            </a:r>
            <a:r>
              <a:rPr lang="en-US" sz="2400" dirty="0">
                <a:solidFill>
                  <a:schemeClr val="tx1">
                    <a:lumMod val="75000"/>
                    <a:lumOff val="25000"/>
                  </a:schemeClr>
                </a:solidFill>
              </a:rPr>
              <a:t>, 1999)</a:t>
            </a:r>
          </a:p>
          <a:p>
            <a:pPr marL="274320" indent="-274320" eaLnBrk="1" fontAlgn="auto" hangingPunct="1">
              <a:lnSpc>
                <a:spcPct val="110000"/>
              </a:lnSpc>
              <a:spcAft>
                <a:spcPts val="0"/>
              </a:spcAft>
              <a:buClr>
                <a:schemeClr val="accent3"/>
              </a:buClr>
              <a:buFont typeface="Wingdings" pitchFamily="2" charset="2"/>
              <a:buNone/>
              <a:defRPr/>
            </a:pPr>
            <a:r>
              <a:rPr lang="en-US" sz="2400" dirty="0">
                <a:solidFill>
                  <a:schemeClr val="tx1">
                    <a:lumMod val="75000"/>
                    <a:lumOff val="25000"/>
                  </a:schemeClr>
                </a:solidFill>
              </a:rPr>
              <a:t>	 *elevated conc. </a:t>
            </a:r>
            <a:r>
              <a:rPr lang="en-US" sz="2400" dirty="0" smtClean="0">
                <a:solidFill>
                  <a:schemeClr val="tx1">
                    <a:lumMod val="75000"/>
                    <a:lumOff val="25000"/>
                  </a:schemeClr>
                </a:solidFill>
              </a:rPr>
              <a:t>(</a:t>
            </a:r>
            <a:r>
              <a:rPr lang="en-US" sz="2400" dirty="0" err="1">
                <a:solidFill>
                  <a:schemeClr val="tx1">
                    <a:lumMod val="75000"/>
                    <a:lumOff val="25000"/>
                  </a:schemeClr>
                </a:solidFill>
              </a:rPr>
              <a:t>Sarner</a:t>
            </a:r>
            <a:r>
              <a:rPr lang="en-US" sz="2400" dirty="0">
                <a:solidFill>
                  <a:schemeClr val="tx1">
                    <a:lumMod val="75000"/>
                    <a:lumOff val="25000"/>
                  </a:schemeClr>
                </a:solidFill>
              </a:rPr>
              <a:t>, 2003)</a:t>
            </a:r>
          </a:p>
          <a:p>
            <a:pPr marL="274320" indent="-274320" eaLnBrk="1" fontAlgn="auto" hangingPunct="1">
              <a:lnSpc>
                <a:spcPct val="110000"/>
              </a:lnSpc>
              <a:spcAft>
                <a:spcPts val="0"/>
              </a:spcAft>
              <a:buClr>
                <a:schemeClr val="accent3"/>
              </a:buClr>
              <a:buFont typeface="Wingdings 2"/>
              <a:buChar char=""/>
              <a:defRPr/>
            </a:pPr>
            <a:r>
              <a:rPr lang="en-US" sz="2800" b="1" dirty="0">
                <a:solidFill>
                  <a:srgbClr val="00B050"/>
                </a:solidFill>
              </a:rPr>
              <a:t>PROPHYLAXIS CUP</a:t>
            </a:r>
          </a:p>
          <a:p>
            <a:pPr marL="274320" indent="-274320" eaLnBrk="1" fontAlgn="auto" hangingPunct="1">
              <a:lnSpc>
                <a:spcPct val="110000"/>
              </a:lnSpc>
              <a:spcAft>
                <a:spcPts val="0"/>
              </a:spcAft>
              <a:buClr>
                <a:schemeClr val="accent3"/>
              </a:buClr>
              <a:buFont typeface="Wingdings" pitchFamily="2" charset="2"/>
              <a:buNone/>
              <a:defRPr/>
            </a:pPr>
            <a:r>
              <a:rPr lang="en-US" sz="2800" dirty="0">
                <a:solidFill>
                  <a:schemeClr val="tx1">
                    <a:lumMod val="75000"/>
                    <a:lumOff val="25000"/>
                  </a:schemeClr>
                </a:solidFill>
              </a:rPr>
              <a:t>	*</a:t>
            </a:r>
            <a:r>
              <a:rPr lang="en-US" sz="2400" dirty="0">
                <a:solidFill>
                  <a:schemeClr val="tx1">
                    <a:lumMod val="75000"/>
                    <a:lumOff val="25000"/>
                  </a:schemeClr>
                </a:solidFill>
              </a:rPr>
              <a:t>increased temperature – enhances uptake (</a:t>
            </a:r>
            <a:r>
              <a:rPr lang="en-US" sz="2400" dirty="0" err="1">
                <a:solidFill>
                  <a:schemeClr val="tx1">
                    <a:lumMod val="75000"/>
                    <a:lumOff val="25000"/>
                  </a:schemeClr>
                </a:solidFill>
              </a:rPr>
              <a:t>Mellberg</a:t>
            </a:r>
            <a:r>
              <a:rPr lang="en-US" sz="2400" dirty="0">
                <a:solidFill>
                  <a:schemeClr val="tx1">
                    <a:lumMod val="75000"/>
                    <a:lumOff val="25000"/>
                  </a:schemeClr>
                </a:solidFill>
              </a:rPr>
              <a:t>, 1972)</a:t>
            </a:r>
          </a:p>
          <a:p>
            <a:pPr marL="274320" indent="-274320" eaLnBrk="1" fontAlgn="auto" hangingPunct="1">
              <a:lnSpc>
                <a:spcPct val="110000"/>
              </a:lnSpc>
              <a:spcAft>
                <a:spcPts val="0"/>
              </a:spcAft>
              <a:buClr>
                <a:schemeClr val="accent3"/>
              </a:buClr>
              <a:buFont typeface="Wingdings" pitchFamily="2" charset="2"/>
              <a:buNone/>
              <a:defRPr/>
            </a:pPr>
            <a:r>
              <a:rPr lang="en-US" sz="2400" dirty="0">
                <a:solidFill>
                  <a:schemeClr val="tx1">
                    <a:lumMod val="75000"/>
                    <a:lumOff val="25000"/>
                  </a:schemeClr>
                </a:solidFill>
              </a:rPr>
              <a:t>	* thermoplastic cup- blend of resin+ </a:t>
            </a:r>
            <a:r>
              <a:rPr lang="en-US" sz="2400" dirty="0" smtClean="0">
                <a:solidFill>
                  <a:schemeClr val="tx1">
                    <a:lumMod val="75000"/>
                    <a:lumOff val="25000"/>
                  </a:schemeClr>
                </a:solidFill>
              </a:rPr>
              <a:t>NaF+SnF</a:t>
            </a:r>
            <a:r>
              <a:rPr lang="en-US" sz="2400" baseline="-25000" dirty="0" smtClean="0">
                <a:solidFill>
                  <a:schemeClr val="tx1">
                    <a:lumMod val="75000"/>
                    <a:lumOff val="25000"/>
                  </a:schemeClr>
                </a:solidFill>
              </a:rPr>
              <a:t>2</a:t>
            </a:r>
            <a:endParaRPr lang="en-US" sz="2400" dirty="0">
              <a:solidFill>
                <a:schemeClr val="tx1">
                  <a:lumMod val="75000"/>
                  <a:lumOff val="25000"/>
                </a:schemeClr>
              </a:solidFill>
            </a:endParaRPr>
          </a:p>
        </p:txBody>
      </p:sp>
      <p:pic>
        <p:nvPicPr>
          <p:cNvPr id="94212" name="Picture 5" descr="toothp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349875"/>
            <a:ext cx="15430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6" descr="dental f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0"/>
            <a:ext cx="15319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36" y="2819400"/>
            <a:ext cx="8908464"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60007" dir="5400000" sy="-100000" algn="bl" rotWithShape="0"/>
                </a:effectLst>
              </a:rPr>
              <a:t>RECENT ADVANCES IN FLUORIDE RESEARCH</a:t>
            </a:r>
          </a:p>
        </p:txBody>
      </p:sp>
      <p:pic>
        <p:nvPicPr>
          <p:cNvPr id="95235" name="Picture 3" descr="H:\animated pics\idea-idea-animated-animation-smiley-emoticon-000274-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838200"/>
            <a:ext cx="10953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a:xfrm>
            <a:off x="457200" y="228600"/>
            <a:ext cx="8229600" cy="1143000"/>
          </a:xfrm>
        </p:spPr>
        <p:txBody>
          <a:bodyPr/>
          <a:lstStyle/>
          <a:p>
            <a:pPr eaLnBrk="1" hangingPunct="1"/>
            <a:r>
              <a:rPr lang="en-US" sz="4000" u="sng" dirty="0" smtClean="0">
                <a:solidFill>
                  <a:srgbClr val="C00000"/>
                </a:solidFill>
              </a:rPr>
              <a:t>Slow releasing Fluoride devices</a:t>
            </a:r>
          </a:p>
        </p:txBody>
      </p:sp>
      <p:sp>
        <p:nvSpPr>
          <p:cNvPr id="96259" name="Content Placeholder 1"/>
          <p:cNvSpPr>
            <a:spLocks noGrp="1"/>
          </p:cNvSpPr>
          <p:nvPr>
            <p:ph idx="1"/>
          </p:nvPr>
        </p:nvSpPr>
        <p:spPr>
          <a:xfrm>
            <a:off x="457200" y="1524000"/>
            <a:ext cx="8229600" cy="4389438"/>
          </a:xfrm>
        </p:spPr>
        <p:txBody>
          <a:bodyPr/>
          <a:lstStyle/>
          <a:p>
            <a:pPr marL="514350" indent="-514350" eaLnBrk="1" hangingPunct="1">
              <a:buFont typeface="Constantia" pitchFamily="18" charset="0"/>
              <a:buAutoNum type="arabicPeriod"/>
            </a:pPr>
            <a:r>
              <a:rPr lang="en-US" dirty="0" smtClean="0"/>
              <a:t>Intraoral fluoride releasing device</a:t>
            </a:r>
          </a:p>
          <a:p>
            <a:pPr marL="514350" indent="-514350" eaLnBrk="1" hangingPunct="1">
              <a:buFont typeface="Constantia" pitchFamily="18" charset="0"/>
              <a:buAutoNum type="arabicPeriod"/>
            </a:pPr>
            <a:r>
              <a:rPr lang="en-US" dirty="0" smtClean="0"/>
              <a:t>The glass bead, </a:t>
            </a:r>
          </a:p>
          <a:p>
            <a:pPr marL="514350" indent="-514350" eaLnBrk="1" hangingPunct="1">
              <a:buFont typeface="Constantia" pitchFamily="18" charset="0"/>
              <a:buAutoNum type="arabicPeriod"/>
            </a:pPr>
            <a:r>
              <a:rPr lang="en-US" dirty="0" smtClean="0"/>
              <a:t>Use of F </a:t>
            </a:r>
            <a:r>
              <a:rPr lang="en-US" dirty="0" err="1" smtClean="0"/>
              <a:t>complexers</a:t>
            </a:r>
            <a:r>
              <a:rPr lang="en-US" dirty="0" smtClean="0"/>
              <a:t>, </a:t>
            </a:r>
          </a:p>
          <a:p>
            <a:pPr marL="514350" indent="-514350" eaLnBrk="1" hangingPunct="1">
              <a:buFont typeface="Constantia" pitchFamily="18" charset="0"/>
              <a:buAutoNum type="arabicPeriod"/>
            </a:pPr>
            <a:r>
              <a:rPr lang="en-US" dirty="0" smtClean="0"/>
              <a:t>Use of fluoride containing polyelectrolytes</a:t>
            </a:r>
          </a:p>
          <a:p>
            <a:pPr marL="514350" indent="-514350" eaLnBrk="1" hangingPunct="1">
              <a:buFont typeface="Constantia" pitchFamily="18" charset="0"/>
              <a:buAutoNum type="arabicPeriod"/>
            </a:pPr>
            <a:r>
              <a:rPr lang="en-US" dirty="0" smtClean="0"/>
              <a:t>Role of surface active agents</a:t>
            </a:r>
          </a:p>
          <a:p>
            <a:pPr marL="514350" indent="-514350" eaLnBrk="1" hangingPunct="1">
              <a:buFont typeface="Constantia" pitchFamily="18" charset="0"/>
              <a:buAutoNum type="arabicPeriod"/>
            </a:pPr>
            <a:r>
              <a:rPr lang="en-US" dirty="0" smtClean="0"/>
              <a:t>Self gelling liquid fluoride</a:t>
            </a:r>
          </a:p>
          <a:p>
            <a:pPr marL="514350" indent="-514350" eaLnBrk="1" hangingPunct="1">
              <a:buFont typeface="Constantia" pitchFamily="18" charset="0"/>
              <a:buAutoNum type="arabicPeriod"/>
            </a:pPr>
            <a:r>
              <a:rPr lang="en-US" dirty="0" smtClean="0"/>
              <a:t>Combination of F and CHX</a:t>
            </a:r>
          </a:p>
          <a:p>
            <a:pPr marL="514350" indent="-514350" eaLnBrk="1" hangingPunct="1">
              <a:buFont typeface="Constantia" pitchFamily="18" charset="0"/>
              <a:buAutoNum type="arabicPeriod"/>
            </a:pPr>
            <a:r>
              <a:rPr lang="en-US" dirty="0" smtClean="0"/>
              <a:t>Type which consists of a mixture of sodium fluoride (</a:t>
            </a:r>
            <a:r>
              <a:rPr lang="en-US" dirty="0" err="1" smtClean="0"/>
              <a:t>NaF</a:t>
            </a:r>
            <a:r>
              <a:rPr lang="en-US" dirty="0" smtClean="0"/>
              <a:t>) and hydroxyapatite.</a:t>
            </a:r>
          </a:p>
          <a:p>
            <a:pPr marL="514350" indent="-514350" eaLnBrk="1" hangingPunct="1">
              <a:buFont typeface="Constantia" pitchFamily="18" charset="0"/>
              <a:buAutoNum type="arabicPeriod"/>
            </a:pPr>
            <a:r>
              <a:rPr lang="en-US" dirty="0" err="1" smtClean="0"/>
              <a:t>Iontophoresis</a:t>
            </a:r>
            <a:endParaRPr lang="en-US" dirty="0" smtClean="0"/>
          </a:p>
        </p:txBody>
      </p:sp>
      <p:pic>
        <p:nvPicPr>
          <p:cNvPr id="96260" name="Picture 4" descr="j01963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600200"/>
            <a:ext cx="17240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5770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ChangeArrowheads="1"/>
          </p:cNvSpPr>
          <p:nvPr/>
        </p:nvSpPr>
        <p:spPr bwMode="auto">
          <a:xfrm>
            <a:off x="4648200" y="6172200"/>
            <a:ext cx="3381375"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b="1"/>
              <a:t>JADA, Vol. 129, September 1998</a:t>
            </a:r>
            <a:endParaRPr lang="en-US" b="1"/>
          </a:p>
        </p:txBody>
      </p:sp>
      <p:sp>
        <p:nvSpPr>
          <p:cNvPr id="5" name="TextBox 4"/>
          <p:cNvSpPr txBox="1"/>
          <p:nvPr/>
        </p:nvSpPr>
        <p:spPr>
          <a:xfrm>
            <a:off x="533400" y="457200"/>
            <a:ext cx="7543800" cy="1200150"/>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p>
            <a:pPr>
              <a:defRPr/>
            </a:pPr>
            <a:r>
              <a:rPr lang="en-US" sz="3600" b="1" dirty="0">
                <a:solidFill>
                  <a:schemeClr val="tx1">
                    <a:lumMod val="95000"/>
                    <a:lumOff val="5000"/>
                  </a:schemeClr>
                </a:solidFill>
              </a:rPr>
              <a:t>1.</a:t>
            </a:r>
            <a:r>
              <a:rPr lang="en-US" sz="3600" dirty="0">
                <a:solidFill>
                  <a:schemeClr val="tx1">
                    <a:lumMod val="95000"/>
                    <a:lumOff val="5000"/>
                  </a:schemeClr>
                </a:solidFill>
              </a:rPr>
              <a:t> Intraoral fluoride releasing device</a:t>
            </a:r>
          </a:p>
          <a:p>
            <a:pPr>
              <a:defRPr/>
            </a:pPr>
            <a:endParaRPr lang="en-US" sz="3600" dirty="0">
              <a:solidFill>
                <a:schemeClr val="bg1">
                  <a:lumMod val="50000"/>
                </a:schemeClr>
              </a:solidFill>
            </a:endParaRPr>
          </a:p>
        </p:txBody>
      </p:sp>
    </p:spTree>
  </p:cSld>
  <p:clrMapOvr>
    <a:masterClrMapping/>
  </p:clrMapOvr>
  <p:transition spd="med">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28575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27432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08425"/>
            <a:ext cx="37147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2819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4400" y="6000750"/>
            <a:ext cx="4038600" cy="400050"/>
          </a:xfrm>
          <a:prstGeom prst="rect">
            <a:avLst/>
          </a:prstGeom>
          <a:solidFill>
            <a:schemeClr val="bg2">
              <a:lumMod val="75000"/>
            </a:schemeClr>
          </a:solidFill>
        </p:spPr>
        <p:txBody>
          <a:bodyPr>
            <a:spAutoFit/>
          </a:bodyPr>
          <a:lstStyle/>
          <a:p>
            <a:pPr>
              <a:defRPr/>
            </a:pPr>
            <a:r>
              <a:rPr lang="en-US" b="1" i="1" dirty="0"/>
              <a:t>J </a:t>
            </a:r>
            <a:r>
              <a:rPr lang="en-US" b="1" i="1" dirty="0" err="1"/>
              <a:t>Appl</a:t>
            </a:r>
            <a:r>
              <a:rPr lang="en-US" b="1" i="1" dirty="0"/>
              <a:t> Oral </a:t>
            </a:r>
            <a:r>
              <a:rPr lang="en-US" b="1" i="1" dirty="0" err="1"/>
              <a:t>Sci</a:t>
            </a:r>
            <a:r>
              <a:rPr lang="en-US" b="1" i="1" dirty="0"/>
              <a:t> 2008;16: 238-44.</a:t>
            </a:r>
            <a:endParaRPr lang="en-US" dirty="0"/>
          </a:p>
        </p:txBody>
      </p:sp>
      <p:sp>
        <p:nvSpPr>
          <p:cNvPr id="7" name="TextBox 6"/>
          <p:cNvSpPr txBox="1"/>
          <p:nvPr/>
        </p:nvSpPr>
        <p:spPr>
          <a:xfrm>
            <a:off x="3429000" y="228600"/>
            <a:ext cx="3535363" cy="646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sz="3600" b="1" dirty="0">
                <a:solidFill>
                  <a:schemeClr val="bg1"/>
                </a:solidFill>
              </a:rPr>
              <a:t>2.</a:t>
            </a:r>
            <a:r>
              <a:rPr lang="en-US" sz="3600" dirty="0">
                <a:solidFill>
                  <a:schemeClr val="bg1"/>
                </a:solidFill>
              </a:rPr>
              <a:t> </a:t>
            </a:r>
            <a:r>
              <a:rPr lang="en-US" sz="3600" dirty="0"/>
              <a:t>The glass bead</a:t>
            </a:r>
            <a:endParaRPr lang="en-US" sz="3600" b="1" dirty="0">
              <a:solidFill>
                <a:srgbClr val="FFFF00"/>
              </a:solidFill>
            </a:endParaRPr>
          </a:p>
        </p:txBody>
      </p:sp>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838200"/>
            <a:ext cx="3124200" cy="762000"/>
          </a:xfrm>
        </p:spPr>
        <p:txBody>
          <a:bodyPr/>
          <a:lstStyle/>
          <a:p>
            <a:pPr eaLnBrk="1" hangingPunct="1"/>
            <a:r>
              <a:rPr lang="en-US" sz="4000" u="sng" dirty="0" smtClean="0">
                <a:solidFill>
                  <a:srgbClr val="FF33CC"/>
                </a:solidFill>
              </a:rPr>
              <a:t>Chemistry-</a:t>
            </a:r>
          </a:p>
        </p:txBody>
      </p:sp>
      <p:sp>
        <p:nvSpPr>
          <p:cNvPr id="16387" name="Rectangle 3"/>
          <p:cNvSpPr>
            <a:spLocks noGrp="1" noChangeArrowheads="1"/>
          </p:cNvSpPr>
          <p:nvPr>
            <p:ph idx="1"/>
          </p:nvPr>
        </p:nvSpPr>
        <p:spPr/>
        <p:txBody>
          <a:bodyPr/>
          <a:lstStyle/>
          <a:p>
            <a:pPr eaLnBrk="1" hangingPunct="1">
              <a:lnSpc>
                <a:spcPct val="200000"/>
              </a:lnSpc>
              <a:buFontTx/>
              <a:buNone/>
            </a:pPr>
            <a:r>
              <a:rPr lang="en-US" sz="2400" dirty="0" smtClean="0">
                <a:latin typeface="Times New Roman" pitchFamily="18" charset="0"/>
              </a:rPr>
              <a:t>Reasons for high reactivity:- </a:t>
            </a:r>
          </a:p>
          <a:p>
            <a:pPr lvl="1" eaLnBrk="1" hangingPunct="1">
              <a:lnSpc>
                <a:spcPct val="150000"/>
              </a:lnSpc>
            </a:pPr>
            <a:r>
              <a:rPr lang="en-US" sz="2000" dirty="0" smtClean="0">
                <a:latin typeface="Times New Roman" pitchFamily="18" charset="0"/>
              </a:rPr>
              <a:t>Most electronegative of all elements</a:t>
            </a:r>
          </a:p>
          <a:p>
            <a:pPr lvl="1" eaLnBrk="1" hangingPunct="1">
              <a:lnSpc>
                <a:spcPct val="150000"/>
              </a:lnSpc>
            </a:pPr>
            <a:r>
              <a:rPr lang="en-US" sz="2000" dirty="0" smtClean="0">
                <a:latin typeface="Times New Roman" pitchFamily="18" charset="0"/>
              </a:rPr>
              <a:t>Small size of atom</a:t>
            </a:r>
          </a:p>
          <a:p>
            <a:pPr lvl="1" eaLnBrk="1" hangingPunct="1">
              <a:lnSpc>
                <a:spcPct val="150000"/>
              </a:lnSpc>
            </a:pPr>
            <a:r>
              <a:rPr lang="en-US" sz="2000" dirty="0" smtClean="0">
                <a:latin typeface="Times New Roman" pitchFamily="18" charset="0"/>
              </a:rPr>
              <a:t>High electron affinity</a:t>
            </a:r>
          </a:p>
          <a:p>
            <a:pPr lvl="1" eaLnBrk="1" hangingPunct="1">
              <a:lnSpc>
                <a:spcPct val="150000"/>
              </a:lnSpc>
            </a:pPr>
            <a:r>
              <a:rPr lang="en-US" sz="2000" dirty="0" smtClean="0">
                <a:latin typeface="Times New Roman" pitchFamily="18" charset="0"/>
              </a:rPr>
              <a:t>Small bond length</a:t>
            </a:r>
          </a:p>
          <a:p>
            <a:pPr eaLnBrk="1" hangingPunct="1"/>
            <a:endParaRPr lang="en-US" sz="2000" dirty="0" smtClean="0">
              <a:latin typeface="Times New Roman" pitchFamily="18" charset="0"/>
            </a:endParaRPr>
          </a:p>
        </p:txBody>
      </p:sp>
      <p:pic>
        <p:nvPicPr>
          <p:cNvPr id="89092" name="Picture 4" descr=" chemical structure of Cesium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2438400"/>
            <a:ext cx="2105025" cy="2111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wipe(down)">
                                      <p:cBhvr>
                                        <p:cTn id="7"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85800" y="381000"/>
            <a:ext cx="5715000" cy="554038"/>
          </a:xfr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fontAlgn="auto" hangingPunct="1">
              <a:spcAft>
                <a:spcPts val="0"/>
              </a:spcAft>
              <a:defRPr/>
            </a:pPr>
            <a:r>
              <a:rPr sz="3600" dirty="0" smtClean="0">
                <a:solidFill>
                  <a:srgbClr val="FFFF00"/>
                </a:solidFill>
              </a:rPr>
              <a:t>3.</a:t>
            </a:r>
            <a:r>
              <a:rPr sz="3600" dirty="0" smtClean="0"/>
              <a:t> Use of F </a:t>
            </a:r>
            <a:r>
              <a:rPr sz="3600" dirty="0" err="1" smtClean="0"/>
              <a:t>complexers</a:t>
            </a:r>
            <a:endParaRPr sz="3600" dirty="0">
              <a:solidFill>
                <a:srgbClr val="FFFF00"/>
              </a:solidFill>
            </a:endParaRPr>
          </a:p>
        </p:txBody>
      </p:sp>
      <p:sp>
        <p:nvSpPr>
          <p:cNvPr id="99331" name="Content Placeholder 1"/>
          <p:cNvSpPr>
            <a:spLocks noGrp="1"/>
          </p:cNvSpPr>
          <p:nvPr>
            <p:ph idx="1"/>
          </p:nvPr>
        </p:nvSpPr>
        <p:spPr/>
        <p:txBody>
          <a:bodyPr/>
          <a:lstStyle/>
          <a:p>
            <a:pPr eaLnBrk="1" hangingPunct="1"/>
            <a:r>
              <a:rPr lang="en-US" dirty="0" smtClean="0"/>
              <a:t>Al and Ti metals.</a:t>
            </a:r>
          </a:p>
          <a:p>
            <a:pPr eaLnBrk="1" hangingPunct="1"/>
            <a:r>
              <a:rPr lang="en-US" dirty="0" smtClean="0"/>
              <a:t>Al- 0.5 M </a:t>
            </a:r>
            <a:r>
              <a:rPr lang="en-US" dirty="0" err="1" smtClean="0"/>
              <a:t>Al.nitrate</a:t>
            </a:r>
            <a:endParaRPr lang="en-US" dirty="0" smtClean="0"/>
          </a:p>
          <a:p>
            <a:pPr eaLnBrk="1" hangingPunct="1"/>
            <a:r>
              <a:rPr lang="en-US" dirty="0" smtClean="0"/>
              <a:t>Ti- 1% TiF4 (</a:t>
            </a:r>
            <a:r>
              <a:rPr lang="en-US" dirty="0" err="1" smtClean="0"/>
              <a:t>Shrestha</a:t>
            </a:r>
            <a:r>
              <a:rPr lang="en-US" dirty="0" smtClean="0"/>
              <a:t> et al 1972)</a:t>
            </a:r>
          </a:p>
          <a:p>
            <a:pPr eaLnBrk="1" hangingPunct="1"/>
            <a:r>
              <a:rPr lang="en-US" dirty="0" smtClean="0"/>
              <a:t>Reed and </a:t>
            </a:r>
            <a:r>
              <a:rPr lang="en-US" dirty="0" err="1" smtClean="0"/>
              <a:t>Bibby</a:t>
            </a:r>
            <a:r>
              <a:rPr lang="en-US" dirty="0" smtClean="0"/>
              <a:t> (1976) – 50% caries reduction with 1%TiF4 ; 33% only with APF.</a:t>
            </a:r>
          </a:p>
        </p:txBody>
      </p:sp>
      <p:sp>
        <p:nvSpPr>
          <p:cNvPr id="99332" name="Rectangle 4"/>
          <p:cNvSpPr>
            <a:spLocks noChangeArrowheads="1"/>
          </p:cNvSpPr>
          <p:nvPr/>
        </p:nvSpPr>
        <p:spPr bwMode="auto">
          <a:xfrm>
            <a:off x="3048000" y="5715000"/>
            <a:ext cx="449580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a:cs typeface="Andalus" pitchFamily="2" charset="-78"/>
              </a:rPr>
              <a:t>J Appl Oral Sci 2008;16: 238-44.</a:t>
            </a:r>
            <a:endParaRPr lang="en-US">
              <a:cs typeface="Andalus" pitchFamily="2" charset="-78"/>
            </a:endParaRPr>
          </a:p>
        </p:txBody>
      </p:sp>
    </p:spTree>
  </p:cSld>
  <p:clrMapOvr>
    <a:masterClrMapping/>
  </p:clrMapOvr>
  <p:transition spd="med">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609600"/>
            <a:ext cx="8839200" cy="1030288"/>
          </a:xfr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fontAlgn="auto" hangingPunct="1">
              <a:spcAft>
                <a:spcPts val="0"/>
              </a:spcAft>
              <a:defRPr/>
            </a:pPr>
            <a:r>
              <a:rPr sz="3200" dirty="0" smtClean="0">
                <a:solidFill>
                  <a:schemeClr val="bg1"/>
                </a:solidFill>
              </a:rPr>
              <a:t>4. Use of fluoride containing polyelectrolytes</a:t>
            </a:r>
            <a:br>
              <a:rPr sz="3200" dirty="0" smtClean="0">
                <a:solidFill>
                  <a:schemeClr val="bg1"/>
                </a:solidFill>
              </a:rPr>
            </a:br>
            <a:endParaRPr sz="3200" dirty="0">
              <a:solidFill>
                <a:schemeClr val="bg1"/>
              </a:solidFill>
            </a:endParaRPr>
          </a:p>
        </p:txBody>
      </p:sp>
      <p:sp>
        <p:nvSpPr>
          <p:cNvPr id="100355" name="Content Placeholder 1"/>
          <p:cNvSpPr>
            <a:spLocks noGrp="1"/>
          </p:cNvSpPr>
          <p:nvPr>
            <p:ph idx="1"/>
          </p:nvPr>
        </p:nvSpPr>
        <p:spPr>
          <a:xfrm>
            <a:off x="457200" y="2362200"/>
            <a:ext cx="7239000" cy="4094163"/>
          </a:xfrm>
        </p:spPr>
        <p:txBody>
          <a:bodyPr/>
          <a:lstStyle/>
          <a:p>
            <a:pPr eaLnBrk="1" hangingPunct="1"/>
            <a:r>
              <a:rPr lang="en-US" dirty="0" smtClean="0"/>
              <a:t>Bartels et a (1982) – </a:t>
            </a:r>
            <a:r>
              <a:rPr lang="en-US" dirty="0" smtClean="0">
                <a:solidFill>
                  <a:srgbClr val="FF0000"/>
                </a:solidFill>
              </a:rPr>
              <a:t>poly 4- vinyl pyridine</a:t>
            </a:r>
            <a:r>
              <a:rPr lang="en-US" dirty="0" smtClean="0"/>
              <a:t>.</a:t>
            </a:r>
          </a:p>
        </p:txBody>
      </p:sp>
      <p:sp>
        <p:nvSpPr>
          <p:cNvPr id="5" name="Rectangle 4"/>
          <p:cNvSpPr/>
          <p:nvPr/>
        </p:nvSpPr>
        <p:spPr>
          <a:xfrm>
            <a:off x="3048000" y="5715000"/>
            <a:ext cx="4495800" cy="400050"/>
          </a:xfrm>
          <a:prstGeom prst="rect">
            <a:avLst/>
          </a:prstGeom>
          <a:solidFill>
            <a:schemeClr val="accent3">
              <a:lumMod val="75000"/>
            </a:schemeClr>
          </a:solidFill>
        </p:spPr>
        <p:txBody>
          <a:bodyPr>
            <a:spAutoFit/>
          </a:bodyPr>
          <a:lstStyle/>
          <a:p>
            <a:pPr>
              <a:defRPr/>
            </a:pPr>
            <a:r>
              <a:rPr lang="en-US" b="1" i="1" dirty="0">
                <a:cs typeface="Andalus"/>
              </a:rPr>
              <a:t>J </a:t>
            </a:r>
            <a:r>
              <a:rPr lang="en-US" b="1" i="1" dirty="0" err="1">
                <a:cs typeface="Andalus"/>
              </a:rPr>
              <a:t>Appl</a:t>
            </a:r>
            <a:r>
              <a:rPr lang="en-US" b="1" i="1" dirty="0">
                <a:cs typeface="Andalus"/>
              </a:rPr>
              <a:t> Oral </a:t>
            </a:r>
            <a:r>
              <a:rPr lang="en-US" b="1" i="1" dirty="0" err="1">
                <a:cs typeface="Andalus"/>
              </a:rPr>
              <a:t>Sci</a:t>
            </a:r>
            <a:r>
              <a:rPr lang="en-US" b="1" i="1" dirty="0">
                <a:cs typeface="Andalus"/>
              </a:rPr>
              <a:t> 2008;16: 238-44.</a:t>
            </a:r>
            <a:endParaRPr lang="en-US" dirty="0">
              <a:cs typeface="Andalus"/>
            </a:endParaRPr>
          </a:p>
        </p:txBody>
      </p:sp>
    </p:spTree>
  </p:cSld>
  <p:clrMapOvr>
    <a:masterClrMapping/>
  </p:clrMapOvr>
  <p:transition spd="med">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81000" y="533400"/>
            <a:ext cx="6705600" cy="600075"/>
          </a:xfr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fontAlgn="auto" hangingPunct="1">
              <a:spcAft>
                <a:spcPts val="0"/>
              </a:spcAft>
              <a:defRPr/>
            </a:pPr>
            <a:r>
              <a:rPr sz="3600" dirty="0" smtClean="0">
                <a:solidFill>
                  <a:schemeClr val="bg1"/>
                </a:solidFill>
              </a:rPr>
              <a:t>5. Role of surface active agents</a:t>
            </a:r>
            <a:endParaRPr sz="3600" dirty="0">
              <a:solidFill>
                <a:schemeClr val="bg1"/>
              </a:solidFill>
            </a:endParaRPr>
          </a:p>
        </p:txBody>
      </p:sp>
      <p:sp>
        <p:nvSpPr>
          <p:cNvPr id="101379" name="Content Placeholder 7"/>
          <p:cNvSpPr>
            <a:spLocks noGrp="1"/>
          </p:cNvSpPr>
          <p:nvPr>
            <p:ph idx="1"/>
          </p:nvPr>
        </p:nvSpPr>
        <p:spPr/>
        <p:txBody>
          <a:bodyPr/>
          <a:lstStyle/>
          <a:p>
            <a:pPr eaLnBrk="1" hangingPunct="1"/>
            <a:r>
              <a:rPr lang="en-US" dirty="0" err="1" smtClean="0"/>
              <a:t>Wettary</a:t>
            </a:r>
            <a:r>
              <a:rPr lang="en-US" dirty="0" smtClean="0"/>
              <a:t> of SAA -  affect the wettability – lowering S.T of F solution leading to its increased spread and penetration in the tooth surface.</a:t>
            </a:r>
          </a:p>
          <a:p>
            <a:pPr eaLnBrk="1" hangingPunct="1"/>
            <a:endParaRPr lang="en-US" dirty="0" smtClean="0"/>
          </a:p>
          <a:p>
            <a:pPr eaLnBrk="1" hangingPunct="1"/>
            <a:endParaRPr lang="en-US" dirty="0" smtClean="0"/>
          </a:p>
          <a:p>
            <a:pPr eaLnBrk="1" hangingPunct="1"/>
            <a:r>
              <a:rPr lang="en-US" dirty="0" err="1" smtClean="0"/>
              <a:t>Eg</a:t>
            </a:r>
            <a:r>
              <a:rPr lang="en-US" dirty="0" smtClean="0"/>
              <a:t>: </a:t>
            </a:r>
            <a:r>
              <a:rPr lang="en-US" dirty="0" err="1" smtClean="0"/>
              <a:t>Cetyl</a:t>
            </a:r>
            <a:r>
              <a:rPr lang="en-US" dirty="0" smtClean="0"/>
              <a:t> </a:t>
            </a:r>
            <a:r>
              <a:rPr lang="en-US" dirty="0" err="1" smtClean="0"/>
              <a:t>pyridinium</a:t>
            </a:r>
            <a:r>
              <a:rPr lang="en-US" dirty="0" smtClean="0"/>
              <a:t> chloride,</a:t>
            </a:r>
          </a:p>
          <a:p>
            <a:pPr eaLnBrk="1" hangingPunct="1">
              <a:buFont typeface="Wingdings 2" pitchFamily="18" charset="2"/>
              <a:buNone/>
            </a:pPr>
            <a:r>
              <a:rPr lang="en-US" dirty="0" smtClean="0"/>
              <a:t>          </a:t>
            </a:r>
            <a:r>
              <a:rPr lang="en-US" dirty="0" err="1" smtClean="0"/>
              <a:t>Decyl</a:t>
            </a:r>
            <a:r>
              <a:rPr lang="en-US" dirty="0" smtClean="0"/>
              <a:t> </a:t>
            </a:r>
            <a:r>
              <a:rPr lang="el-GR" dirty="0" smtClean="0"/>
              <a:t>β</a:t>
            </a:r>
            <a:r>
              <a:rPr lang="en-US" dirty="0" smtClean="0"/>
              <a:t>- D- </a:t>
            </a:r>
            <a:r>
              <a:rPr lang="en-US" dirty="0" err="1" smtClean="0"/>
              <a:t>glucopyranoside</a:t>
            </a:r>
            <a:r>
              <a:rPr lang="en-US" dirty="0" smtClean="0"/>
              <a:t>  </a:t>
            </a:r>
          </a:p>
          <a:p>
            <a:pPr eaLnBrk="1" hangingPunct="1">
              <a:buFont typeface="Wingdings 2" pitchFamily="18" charset="2"/>
              <a:buNone/>
            </a:pPr>
            <a:r>
              <a:rPr lang="en-US" dirty="0" smtClean="0"/>
              <a:t>          </a:t>
            </a:r>
            <a:r>
              <a:rPr lang="en-US" dirty="0" err="1" smtClean="0"/>
              <a:t>Lodyne</a:t>
            </a:r>
            <a:r>
              <a:rPr lang="en-US" dirty="0" smtClean="0"/>
              <a:t> s- 110</a:t>
            </a:r>
          </a:p>
        </p:txBody>
      </p:sp>
      <p:sp>
        <p:nvSpPr>
          <p:cNvPr id="5" name="Rectangle 4"/>
          <p:cNvSpPr/>
          <p:nvPr/>
        </p:nvSpPr>
        <p:spPr>
          <a:xfrm>
            <a:off x="3048000" y="5715000"/>
            <a:ext cx="4495800" cy="400050"/>
          </a:xfrm>
          <a:prstGeom prst="rect">
            <a:avLst/>
          </a:prstGeom>
          <a:solidFill>
            <a:schemeClr val="accent3">
              <a:lumMod val="75000"/>
            </a:schemeClr>
          </a:solidFill>
        </p:spPr>
        <p:txBody>
          <a:bodyPr>
            <a:spAutoFit/>
          </a:bodyPr>
          <a:lstStyle/>
          <a:p>
            <a:pPr>
              <a:defRPr/>
            </a:pPr>
            <a:r>
              <a:rPr lang="en-US" b="1" i="1" dirty="0">
                <a:cs typeface="Andalus"/>
              </a:rPr>
              <a:t>J </a:t>
            </a:r>
            <a:r>
              <a:rPr lang="en-US" b="1" i="1" dirty="0" err="1">
                <a:cs typeface="Andalus"/>
              </a:rPr>
              <a:t>Appl</a:t>
            </a:r>
            <a:r>
              <a:rPr lang="en-US" b="1" i="1" dirty="0">
                <a:cs typeface="Andalus"/>
              </a:rPr>
              <a:t> Oral </a:t>
            </a:r>
            <a:r>
              <a:rPr lang="en-US" b="1" i="1" dirty="0" err="1">
                <a:cs typeface="Andalus"/>
              </a:rPr>
              <a:t>Sci</a:t>
            </a:r>
            <a:r>
              <a:rPr lang="en-US" b="1" i="1" dirty="0">
                <a:cs typeface="Andalus"/>
              </a:rPr>
              <a:t> 2008;16: 238-44.</a:t>
            </a:r>
            <a:endParaRPr lang="en-US" dirty="0">
              <a:cs typeface="Andalus"/>
            </a:endParaRPr>
          </a:p>
        </p:txBody>
      </p:sp>
    </p:spTree>
  </p:cSld>
  <p:clrMapOvr>
    <a:masterClrMapping/>
  </p:clrMapOvr>
  <p:transition spd="med">
    <p:circl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533400" y="1905000"/>
            <a:ext cx="8229600" cy="4572000"/>
          </a:xfrm>
          <a:prstGeom prst="rect">
            <a:avLst/>
          </a:prstGeom>
          <a:noFill/>
          <a:ln w="9525">
            <a:noFill/>
            <a:miter lim="800000"/>
            <a:headEnd/>
            <a:tailEnd/>
          </a:ln>
        </p:spPr>
        <p:txBody>
          <a:bodyPr/>
          <a:lstStyle/>
          <a:p>
            <a:pPr marL="273050" indent="-273050" algn="l" eaLnBrk="0" hangingPunct="0">
              <a:spcBef>
                <a:spcPts val="600"/>
              </a:spcBef>
              <a:buClr>
                <a:schemeClr val="accent2"/>
              </a:buClr>
              <a:buSzPct val="85000"/>
              <a:buFont typeface="Wingdings 2" pitchFamily="18" charset="2"/>
              <a:buChar char=""/>
              <a:defRPr/>
            </a:pPr>
            <a:r>
              <a:rPr lang="en-US" sz="2600" dirty="0" err="1">
                <a:latin typeface="+mn-lt"/>
              </a:rPr>
              <a:t>Caslavaka</a:t>
            </a:r>
            <a:r>
              <a:rPr lang="en-US" sz="2600" dirty="0">
                <a:latin typeface="+mn-lt"/>
              </a:rPr>
              <a:t> and </a:t>
            </a:r>
            <a:r>
              <a:rPr lang="en-US" sz="2600" dirty="0" err="1">
                <a:latin typeface="+mn-lt"/>
              </a:rPr>
              <a:t>Gron</a:t>
            </a:r>
            <a:r>
              <a:rPr lang="en-US" sz="2600" dirty="0">
                <a:latin typeface="+mn-lt"/>
              </a:rPr>
              <a:t> (1984)  - </a:t>
            </a:r>
            <a:r>
              <a:rPr lang="en-US" sz="2600" dirty="0" err="1">
                <a:latin typeface="+mn-lt"/>
              </a:rPr>
              <a:t>Tetraethoxysilane</a:t>
            </a:r>
            <a:r>
              <a:rPr lang="en-US" sz="2600" dirty="0">
                <a:latin typeface="+mn-lt"/>
              </a:rPr>
              <a:t> (TES), water, electrolytes, surfactants..</a:t>
            </a:r>
          </a:p>
          <a:p>
            <a:pPr marL="273050" indent="-273050" algn="l" eaLnBrk="0" hangingPunct="0">
              <a:spcBef>
                <a:spcPts val="600"/>
              </a:spcBef>
              <a:buClr>
                <a:schemeClr val="accent2"/>
              </a:buClr>
              <a:buSzPct val="85000"/>
              <a:buFont typeface="Wingdings 2" pitchFamily="18" charset="2"/>
              <a:buChar char=""/>
              <a:defRPr/>
            </a:pPr>
            <a:endParaRPr lang="en-US" sz="2600" dirty="0">
              <a:latin typeface="+mn-lt"/>
            </a:endParaRPr>
          </a:p>
          <a:p>
            <a:pPr marL="273050" indent="-273050" algn="l" eaLnBrk="0" hangingPunct="0">
              <a:spcBef>
                <a:spcPts val="600"/>
              </a:spcBef>
              <a:buClr>
                <a:schemeClr val="accent2"/>
              </a:buClr>
              <a:buSzPct val="85000"/>
              <a:buFont typeface="Wingdings 2" pitchFamily="18" charset="2"/>
              <a:buChar char=""/>
              <a:defRPr/>
            </a:pPr>
            <a:endParaRPr lang="en-US" sz="2600" dirty="0">
              <a:latin typeface="+mn-lt"/>
            </a:endParaRPr>
          </a:p>
          <a:p>
            <a:pPr marL="273050" indent="-273050" algn="l" eaLnBrk="0" hangingPunct="0">
              <a:spcBef>
                <a:spcPts val="600"/>
              </a:spcBef>
              <a:buClr>
                <a:schemeClr val="accent2"/>
              </a:buClr>
              <a:buSzPct val="85000"/>
              <a:buFont typeface="Wingdings 2" pitchFamily="18" charset="2"/>
              <a:buNone/>
              <a:defRPr/>
            </a:pPr>
            <a:r>
              <a:rPr lang="en-US" sz="2600" dirty="0">
                <a:latin typeface="+mn-lt"/>
              </a:rPr>
              <a:t>                       Polymer and Ethanol</a:t>
            </a:r>
          </a:p>
          <a:p>
            <a:pPr marL="273050" indent="-273050" algn="l" eaLnBrk="0" hangingPunct="0">
              <a:spcBef>
                <a:spcPts val="600"/>
              </a:spcBef>
              <a:buClr>
                <a:schemeClr val="accent2"/>
              </a:buClr>
              <a:buSzPct val="85000"/>
              <a:buFont typeface="Arial" pitchFamily="34" charset="0"/>
              <a:buChar char="•"/>
              <a:defRPr/>
            </a:pPr>
            <a:r>
              <a:rPr lang="en-US" sz="2600" dirty="0">
                <a:latin typeface="+mn-lt"/>
              </a:rPr>
              <a:t>Increase phase contact and </a:t>
            </a:r>
            <a:r>
              <a:rPr lang="en-US" sz="2600" dirty="0" err="1">
                <a:latin typeface="+mn-lt"/>
              </a:rPr>
              <a:t>gelation</a:t>
            </a:r>
            <a:r>
              <a:rPr lang="en-US" sz="2600" dirty="0">
                <a:latin typeface="+mn-lt"/>
              </a:rPr>
              <a:t>.</a:t>
            </a:r>
          </a:p>
        </p:txBody>
      </p:sp>
      <p:cxnSp>
        <p:nvCxnSpPr>
          <p:cNvPr id="5" name="Straight Arrow Connector 4"/>
          <p:cNvCxnSpPr/>
          <p:nvPr/>
        </p:nvCxnSpPr>
        <p:spPr>
          <a:xfrm rot="5400000">
            <a:off x="3468687" y="3389313"/>
            <a:ext cx="989013" cy="1588"/>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0" y="5715000"/>
            <a:ext cx="4495800" cy="400050"/>
          </a:xfrm>
          <a:prstGeom prst="rect">
            <a:avLst/>
          </a:prstGeom>
          <a:solidFill>
            <a:schemeClr val="accent3">
              <a:lumMod val="75000"/>
            </a:schemeClr>
          </a:solidFill>
        </p:spPr>
        <p:txBody>
          <a:bodyPr>
            <a:spAutoFit/>
          </a:bodyPr>
          <a:lstStyle/>
          <a:p>
            <a:pPr>
              <a:defRPr/>
            </a:pPr>
            <a:r>
              <a:rPr lang="en-US" b="1" i="1" dirty="0">
                <a:cs typeface="Andalus"/>
              </a:rPr>
              <a:t>J </a:t>
            </a:r>
            <a:r>
              <a:rPr lang="en-US" b="1" i="1" dirty="0" err="1">
                <a:cs typeface="Andalus"/>
              </a:rPr>
              <a:t>Appl</a:t>
            </a:r>
            <a:r>
              <a:rPr lang="en-US" b="1" i="1" dirty="0">
                <a:cs typeface="Andalus"/>
              </a:rPr>
              <a:t> Oral </a:t>
            </a:r>
            <a:r>
              <a:rPr lang="en-US" b="1" i="1" dirty="0" err="1">
                <a:cs typeface="Andalus"/>
              </a:rPr>
              <a:t>Sci</a:t>
            </a:r>
            <a:r>
              <a:rPr lang="en-US" b="1" i="1" dirty="0">
                <a:cs typeface="Andalus"/>
              </a:rPr>
              <a:t> 2008;16: 238-44.</a:t>
            </a:r>
            <a:endParaRPr lang="en-US" dirty="0">
              <a:cs typeface="Andalus"/>
            </a:endParaRPr>
          </a:p>
        </p:txBody>
      </p:sp>
      <p:sp>
        <p:nvSpPr>
          <p:cNvPr id="102405" name="TextBox 6"/>
          <p:cNvSpPr txBox="1">
            <a:spLocks noChangeArrowheads="1"/>
          </p:cNvSpPr>
          <p:nvPr/>
        </p:nvSpPr>
        <p:spPr bwMode="auto">
          <a:xfrm>
            <a:off x="990600" y="1905000"/>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algn="ctr" eaLnBrk="0" fontAlgn="base" hangingPunct="0">
              <a:spcBef>
                <a:spcPct val="0"/>
              </a:spcBef>
              <a:spcAft>
                <a:spcPct val="0"/>
              </a:spcAft>
              <a:defRPr sz="2000">
                <a:solidFill>
                  <a:schemeClr val="tx1"/>
                </a:solidFill>
                <a:latin typeface="Arial Narrow" pitchFamily="34" charset="0"/>
              </a:defRPr>
            </a:lvl6pPr>
            <a:lvl7pPr marL="2971800" indent="-228600" algn="ctr" eaLnBrk="0" fontAlgn="base" hangingPunct="0">
              <a:spcBef>
                <a:spcPct val="0"/>
              </a:spcBef>
              <a:spcAft>
                <a:spcPct val="0"/>
              </a:spcAft>
              <a:defRPr sz="2000">
                <a:solidFill>
                  <a:schemeClr val="tx1"/>
                </a:solidFill>
                <a:latin typeface="Arial Narrow" pitchFamily="34" charset="0"/>
              </a:defRPr>
            </a:lvl7pPr>
            <a:lvl8pPr marL="3429000" indent="-228600" algn="ctr" eaLnBrk="0" fontAlgn="base" hangingPunct="0">
              <a:spcBef>
                <a:spcPct val="0"/>
              </a:spcBef>
              <a:spcAft>
                <a:spcPct val="0"/>
              </a:spcAft>
              <a:defRPr sz="2000">
                <a:solidFill>
                  <a:schemeClr val="tx1"/>
                </a:solidFill>
                <a:latin typeface="Arial Narrow" pitchFamily="34" charset="0"/>
              </a:defRPr>
            </a:lvl8pPr>
            <a:lvl9pPr marL="3886200" indent="-228600" algn="ctr" eaLnBrk="0" fontAlgn="base" hangingPunct="0">
              <a:spcBef>
                <a:spcPct val="0"/>
              </a:spcBef>
              <a:spcAft>
                <a:spcPct val="0"/>
              </a:spcAft>
              <a:defRPr sz="2000">
                <a:solidFill>
                  <a:schemeClr val="tx1"/>
                </a:solidFill>
                <a:latin typeface="Arial Narrow" pitchFamily="34" charset="0"/>
              </a:defRPr>
            </a:lvl9pPr>
          </a:lstStyle>
          <a:p>
            <a:pPr eaLnBrk="1" hangingPunct="1"/>
            <a:r>
              <a:rPr lang="en-US"/>
              <a:t/>
            </a:r>
            <a:br>
              <a:rPr lang="en-US"/>
            </a:br>
            <a:endParaRPr lang="en-US"/>
          </a:p>
        </p:txBody>
      </p:sp>
      <p:sp>
        <p:nvSpPr>
          <p:cNvPr id="102406" name="Title 7"/>
          <p:cNvSpPr>
            <a:spLocks noGrp="1"/>
          </p:cNvSpPr>
          <p:nvPr>
            <p:ph type="title"/>
          </p:nvPr>
        </p:nvSpPr>
        <p:spPr>
          <a:xfrm>
            <a:off x="457200" y="533400"/>
            <a:ext cx="6477000" cy="552450"/>
          </a:xfrm>
          <a:solidFill>
            <a:schemeClr val="accent2"/>
          </a:solidFill>
        </p:spPr>
        <p:txBody>
          <a:bodyPr/>
          <a:lstStyle/>
          <a:p>
            <a:pPr eaLnBrk="1" hangingPunct="1"/>
            <a:r>
              <a:rPr lang="en-US" sz="3600" dirty="0" smtClean="0">
                <a:solidFill>
                  <a:schemeClr val="bg1"/>
                </a:solidFill>
              </a:rPr>
              <a:t>6. Self gelling liquid fluoride</a:t>
            </a:r>
          </a:p>
        </p:txBody>
      </p:sp>
    </p:spTree>
  </p:cSld>
  <p:clrMapOvr>
    <a:masterClrMapping/>
  </p:clrMapOvr>
  <p:transition spd="med">
    <p:circl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p:cNvSpPr>
            <a:spLocks noGrp="1"/>
          </p:cNvSpPr>
          <p:nvPr>
            <p:ph idx="1"/>
          </p:nvPr>
        </p:nvSpPr>
        <p:spPr/>
        <p:txBody>
          <a:bodyPr/>
          <a:lstStyle/>
          <a:p>
            <a:pPr eaLnBrk="1" hangingPunct="1"/>
            <a:r>
              <a:rPr lang="en-US" dirty="0" smtClean="0"/>
              <a:t>Combination have the potential </a:t>
            </a:r>
            <a:r>
              <a:rPr lang="en-US" dirty="0" smtClean="0">
                <a:solidFill>
                  <a:srgbClr val="FF0000"/>
                </a:solidFill>
              </a:rPr>
              <a:t>to inhibit carbohydrate metabolism</a:t>
            </a:r>
            <a:r>
              <a:rPr lang="en-US" dirty="0" smtClean="0"/>
              <a:t> at diff. sites</a:t>
            </a:r>
          </a:p>
          <a:p>
            <a:pPr eaLnBrk="1" hangingPunct="1"/>
            <a:endParaRPr lang="en-US" dirty="0" smtClean="0"/>
          </a:p>
          <a:p>
            <a:pPr eaLnBrk="1" hangingPunct="1"/>
            <a:r>
              <a:rPr lang="en-US" dirty="0" smtClean="0"/>
              <a:t>Inhibits </a:t>
            </a:r>
            <a:r>
              <a:rPr lang="en-US" dirty="0" err="1" smtClean="0"/>
              <a:t>S.mutans</a:t>
            </a:r>
            <a:r>
              <a:rPr lang="en-US" dirty="0" smtClean="0"/>
              <a:t> and S. </a:t>
            </a:r>
            <a:r>
              <a:rPr lang="en-US" dirty="0" err="1" smtClean="0"/>
              <a:t>sanguis</a:t>
            </a:r>
            <a:endParaRPr lang="en-US" dirty="0" smtClean="0"/>
          </a:p>
        </p:txBody>
      </p:sp>
      <p:sp>
        <p:nvSpPr>
          <p:cNvPr id="103427" name="Rectangle 3"/>
          <p:cNvSpPr>
            <a:spLocks noChangeArrowheads="1"/>
          </p:cNvSpPr>
          <p:nvPr/>
        </p:nvSpPr>
        <p:spPr bwMode="auto">
          <a:xfrm>
            <a:off x="3048000" y="5715000"/>
            <a:ext cx="4495800"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a:cs typeface="Andalus" pitchFamily="2" charset="-78"/>
              </a:rPr>
              <a:t>J Appl Oral Sci 2008;16: 238-44.</a:t>
            </a:r>
            <a:endParaRPr lang="en-US">
              <a:cs typeface="Andalus" pitchFamily="2" charset="-78"/>
            </a:endParaRPr>
          </a:p>
        </p:txBody>
      </p:sp>
      <p:sp>
        <p:nvSpPr>
          <p:cNvPr id="103428" name="Title 4"/>
          <p:cNvSpPr>
            <a:spLocks noGrp="1"/>
          </p:cNvSpPr>
          <p:nvPr>
            <p:ph type="title"/>
          </p:nvPr>
        </p:nvSpPr>
        <p:spPr>
          <a:xfrm>
            <a:off x="381000" y="685800"/>
            <a:ext cx="5638800" cy="628650"/>
          </a:xfrm>
          <a:solidFill>
            <a:schemeClr val="accent2"/>
          </a:solidFill>
        </p:spPr>
        <p:txBody>
          <a:bodyPr/>
          <a:lstStyle/>
          <a:p>
            <a:pPr eaLnBrk="1" hangingPunct="1"/>
            <a:r>
              <a:rPr lang="en-US" sz="3600" dirty="0" smtClean="0">
                <a:solidFill>
                  <a:schemeClr val="bg1"/>
                </a:solidFill>
              </a:rPr>
              <a:t>7. Combination of F and CHX</a:t>
            </a:r>
          </a:p>
        </p:txBody>
      </p:sp>
    </p:spTree>
  </p:cSld>
  <p:clrMapOvr>
    <a:masterClrMapping/>
  </p:clrMapOvr>
  <p:transition spd="med">
    <p:circl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1"/>
          <p:cNvSpPr>
            <a:spLocks noGrp="1"/>
          </p:cNvSpPr>
          <p:nvPr>
            <p:ph idx="1"/>
          </p:nvPr>
        </p:nvSpPr>
        <p:spPr>
          <a:xfrm>
            <a:off x="457200" y="2057400"/>
            <a:ext cx="8686800" cy="4038600"/>
          </a:xfrm>
        </p:spPr>
        <p:txBody>
          <a:bodyPr/>
          <a:lstStyle/>
          <a:p>
            <a:pPr eaLnBrk="1" hangingPunct="1"/>
            <a:r>
              <a:rPr lang="en-US" dirty="0" smtClean="0"/>
              <a:t>This is the newest type of </a:t>
            </a:r>
            <a:r>
              <a:rPr lang="en-US" dirty="0" err="1" smtClean="0"/>
              <a:t>slowrelease</a:t>
            </a:r>
            <a:r>
              <a:rPr lang="en-US" dirty="0" smtClean="0"/>
              <a:t> F device, which consists of a mixture of </a:t>
            </a:r>
            <a:r>
              <a:rPr lang="en-US" dirty="0" smtClean="0">
                <a:solidFill>
                  <a:srgbClr val="00B050"/>
                </a:solidFill>
              </a:rPr>
              <a:t>hydroxyapatite, </a:t>
            </a:r>
            <a:r>
              <a:rPr lang="en-US" dirty="0" err="1" smtClean="0">
                <a:solidFill>
                  <a:srgbClr val="00B050"/>
                </a:solidFill>
              </a:rPr>
              <a:t>NaF</a:t>
            </a:r>
            <a:r>
              <a:rPr lang="en-US" dirty="0" smtClean="0">
                <a:solidFill>
                  <a:srgbClr val="00B050"/>
                </a:solidFill>
              </a:rPr>
              <a:t> and</a:t>
            </a:r>
          </a:p>
          <a:p>
            <a:pPr eaLnBrk="1" hangingPunct="1">
              <a:buFont typeface="Wingdings 2" pitchFamily="18" charset="2"/>
              <a:buNone/>
            </a:pPr>
            <a:r>
              <a:rPr lang="en-US" dirty="0" err="1" smtClean="0">
                <a:solidFill>
                  <a:srgbClr val="00B050"/>
                </a:solidFill>
              </a:rPr>
              <a:t>Eudragit</a:t>
            </a:r>
            <a:r>
              <a:rPr lang="en-US" dirty="0" smtClean="0">
                <a:solidFill>
                  <a:srgbClr val="00B050"/>
                </a:solidFill>
              </a:rPr>
              <a:t> RS100</a:t>
            </a:r>
            <a:r>
              <a:rPr lang="en-US" dirty="0" smtClean="0"/>
              <a:t>; it contains 18 mg of </a:t>
            </a:r>
            <a:r>
              <a:rPr lang="en-US" dirty="0" err="1" smtClean="0"/>
              <a:t>NaF</a:t>
            </a:r>
            <a:r>
              <a:rPr lang="en-US" dirty="0" smtClean="0"/>
              <a:t> and is intended to release 0.15 mg F/day.</a:t>
            </a:r>
          </a:p>
          <a:p>
            <a:pPr eaLnBrk="1" hangingPunct="1"/>
            <a:r>
              <a:rPr lang="en-US" dirty="0" smtClean="0"/>
              <a:t> It was demonstrated that the use of this device is able to</a:t>
            </a:r>
          </a:p>
          <a:p>
            <a:pPr eaLnBrk="1" hangingPunct="1">
              <a:buFont typeface="Wingdings 2" pitchFamily="18" charset="2"/>
              <a:buNone/>
            </a:pPr>
            <a:r>
              <a:rPr lang="en-US" dirty="0" smtClean="0"/>
              <a:t>significantly increase salivary and Urinary F Concentrations for at least 1 month</a:t>
            </a:r>
          </a:p>
        </p:txBody>
      </p:sp>
      <p:sp>
        <p:nvSpPr>
          <p:cNvPr id="104451" name="Rectangle 3"/>
          <p:cNvSpPr>
            <a:spLocks noChangeArrowheads="1"/>
          </p:cNvSpPr>
          <p:nvPr/>
        </p:nvSpPr>
        <p:spPr bwMode="auto">
          <a:xfrm>
            <a:off x="4648200" y="6172200"/>
            <a:ext cx="3381375"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b="1"/>
              <a:t>JADA, Vol. 129, September 1998</a:t>
            </a:r>
            <a:endParaRPr lang="en-US" b="1"/>
          </a:p>
        </p:txBody>
      </p:sp>
      <p:sp>
        <p:nvSpPr>
          <p:cNvPr id="5" name="Title 4"/>
          <p:cNvSpPr>
            <a:spLocks noGrp="1"/>
          </p:cNvSpPr>
          <p:nvPr>
            <p:ph type="title"/>
          </p:nvPr>
        </p:nvSpPr>
        <p:spPr>
          <a:solidFill>
            <a:schemeClr val="accent2"/>
          </a:solidFill>
        </p:spPr>
        <p:txBody>
          <a:bodyPr>
            <a:normAutofit fontScale="90000"/>
          </a:bodyPr>
          <a:lstStyle/>
          <a:p>
            <a:pPr eaLnBrk="1" fontAlgn="auto" hangingPunct="1">
              <a:spcAft>
                <a:spcPts val="0"/>
              </a:spcAft>
              <a:defRPr/>
            </a:pPr>
            <a:r>
              <a:rPr lang="fr-FR" i="1" dirty="0" smtClean="0">
                <a:solidFill>
                  <a:schemeClr val="bg1"/>
                </a:solidFill>
                <a:cs typeface="Andalus"/>
              </a:rPr>
              <a:t>8</a:t>
            </a:r>
            <a:r>
              <a:rPr lang="fr-FR" sz="4000" i="1" dirty="0" smtClean="0">
                <a:solidFill>
                  <a:schemeClr val="bg1"/>
                </a:solidFill>
                <a:cs typeface="Andalus"/>
              </a:rPr>
              <a:t>. </a:t>
            </a:r>
            <a:r>
              <a:rPr lang="fr-FR" sz="4000" i="1" dirty="0" err="1" smtClean="0">
                <a:solidFill>
                  <a:schemeClr val="bg1"/>
                </a:solidFill>
                <a:cs typeface="Andalus"/>
              </a:rPr>
              <a:t>Hydroxyapatite</a:t>
            </a:r>
            <a:r>
              <a:rPr lang="fr-FR" sz="4000" i="1" dirty="0" smtClean="0">
                <a:solidFill>
                  <a:schemeClr val="bg1"/>
                </a:solidFill>
                <a:cs typeface="Andalus"/>
              </a:rPr>
              <a:t> - </a:t>
            </a:r>
            <a:r>
              <a:rPr lang="fr-FR" sz="4000" i="1" dirty="0" err="1" smtClean="0">
                <a:solidFill>
                  <a:schemeClr val="bg1"/>
                </a:solidFill>
                <a:cs typeface="Andalus"/>
              </a:rPr>
              <a:t>Eudragit</a:t>
            </a:r>
            <a:r>
              <a:rPr lang="fr-FR" sz="4000" i="1" dirty="0" smtClean="0">
                <a:solidFill>
                  <a:schemeClr val="bg1"/>
                </a:solidFill>
                <a:cs typeface="Andalus"/>
              </a:rPr>
              <a:t> RS100 diffusion </a:t>
            </a:r>
            <a:r>
              <a:rPr lang="fr-FR" sz="4000" i="1" dirty="0" err="1" smtClean="0">
                <a:solidFill>
                  <a:schemeClr val="bg1"/>
                </a:solidFill>
                <a:cs typeface="Andalus"/>
              </a:rPr>
              <a:t>controlled</a:t>
            </a:r>
            <a:r>
              <a:rPr lang="fr-FR" sz="4000" i="1" dirty="0" smtClean="0">
                <a:solidFill>
                  <a:schemeClr val="bg1"/>
                </a:solidFill>
                <a:cs typeface="Andalus"/>
              </a:rPr>
              <a:t> F-system</a:t>
            </a:r>
            <a:endParaRPr lang="en-US" sz="4000" dirty="0">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idx="1"/>
          </p:nvPr>
        </p:nvSpPr>
        <p:spPr>
          <a:xfrm>
            <a:off x="457200" y="2087563"/>
            <a:ext cx="8229600" cy="4389437"/>
          </a:xfrm>
        </p:spPr>
        <p:txBody>
          <a:bodyPr/>
          <a:lstStyle/>
          <a:p>
            <a:pPr>
              <a:defRPr/>
            </a:pPr>
            <a:r>
              <a:rPr lang="en-US" sz="2400" dirty="0" smtClean="0"/>
              <a:t>It is based on that – a small amount of current will help drive fluoride ions further in to dental enamel, producing the desire effects (e.g., reduced enamel solubility, increased FAP formation, reduced dentin sensitivity, even sterilization of root canals)</a:t>
            </a:r>
          </a:p>
          <a:p>
            <a:pPr>
              <a:defRPr/>
            </a:pPr>
            <a:r>
              <a:rPr lang="en-US" sz="2400" b="1" dirty="0" smtClean="0">
                <a:solidFill>
                  <a:srgbClr val="CC0000"/>
                </a:solidFill>
              </a:rPr>
              <a:t>Applications :-</a:t>
            </a:r>
          </a:p>
          <a:p>
            <a:pPr marL="514350" indent="-514350">
              <a:buFont typeface="+mj-lt"/>
              <a:buAutoNum type="arabicPeriod"/>
              <a:defRPr/>
            </a:pPr>
            <a:r>
              <a:rPr lang="en-US" sz="2400" dirty="0" smtClean="0"/>
              <a:t>In the treatment of hypersensitive root surfaces</a:t>
            </a:r>
          </a:p>
          <a:p>
            <a:pPr marL="514350" indent="-514350">
              <a:buFont typeface="+mj-lt"/>
              <a:buAutoNum type="arabicPeriod"/>
              <a:defRPr/>
            </a:pPr>
            <a:r>
              <a:rPr lang="en-US" sz="2400" dirty="0" smtClean="0"/>
              <a:t>To increase F uptake by dental enamel</a:t>
            </a:r>
          </a:p>
          <a:p>
            <a:pPr marL="514350" indent="-514350">
              <a:buFont typeface="+mj-lt"/>
              <a:buAutoNum type="arabicPeriod"/>
              <a:defRPr/>
            </a:pPr>
            <a:r>
              <a:rPr lang="en-US" sz="2400" dirty="0" smtClean="0"/>
              <a:t>For endodontic purposes</a:t>
            </a:r>
          </a:p>
        </p:txBody>
      </p:sp>
      <p:sp>
        <p:nvSpPr>
          <p:cNvPr id="105475" name="Title 4"/>
          <p:cNvSpPr>
            <a:spLocks noGrp="1"/>
          </p:cNvSpPr>
          <p:nvPr>
            <p:ph type="title"/>
          </p:nvPr>
        </p:nvSpPr>
        <p:spPr>
          <a:xfrm>
            <a:off x="609600" y="533400"/>
            <a:ext cx="3505200" cy="857250"/>
          </a:xfrm>
          <a:solidFill>
            <a:schemeClr val="accent2"/>
          </a:solidFill>
        </p:spPr>
        <p:txBody>
          <a:bodyPr/>
          <a:lstStyle/>
          <a:p>
            <a:pPr eaLnBrk="1" hangingPunct="1"/>
            <a:r>
              <a:rPr lang="en-US" sz="3600" dirty="0" smtClean="0">
                <a:solidFill>
                  <a:schemeClr val="bg1"/>
                </a:solidFill>
              </a:rPr>
              <a:t>9. </a:t>
            </a:r>
            <a:r>
              <a:rPr lang="en-US" sz="3600" dirty="0" err="1" smtClean="0">
                <a:solidFill>
                  <a:schemeClr val="bg1"/>
                </a:solidFill>
              </a:rPr>
              <a:t>Iontophoresis</a:t>
            </a:r>
            <a:endParaRPr lang="en-US" sz="3600" dirty="0" smtClean="0">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0" y="1981200"/>
            <a:ext cx="7772400" cy="1447800"/>
          </a:xfrm>
          <a:solidFill>
            <a:schemeClr val="accent1">
              <a:lumMod val="75000"/>
            </a:schemeClr>
          </a:solidFill>
          <a:ln>
            <a:miter lim="800000"/>
            <a:headEnd/>
            <a:tailEnd/>
          </a:ln>
        </p:spPr>
        <p:txBody>
          <a:bodyPr>
            <a:normAutofit fontScale="90000"/>
          </a:bodyPr>
          <a:lstStyle/>
          <a:p>
            <a:pPr eaLnBrk="1" fontAlgn="auto" hangingPunct="1">
              <a:spcAft>
                <a:spcPts val="0"/>
              </a:spcAft>
              <a:defRPr/>
            </a:pPr>
            <a:r>
              <a:rPr sz="3200" dirty="0">
                <a:solidFill>
                  <a:schemeClr val="tx1">
                    <a:lumMod val="95000"/>
                  </a:schemeClr>
                </a:solidFill>
                <a:latin typeface="Times New Roman" pitchFamily="18" charset="0"/>
              </a:rPr>
              <a:t>Guidelines for Calculating the Quantity and</a:t>
            </a:r>
            <a:br>
              <a:rPr sz="3200" dirty="0">
                <a:solidFill>
                  <a:schemeClr val="tx1">
                    <a:lumMod val="95000"/>
                  </a:schemeClr>
                </a:solidFill>
                <a:latin typeface="Times New Roman" pitchFamily="18" charset="0"/>
              </a:rPr>
            </a:br>
            <a:r>
              <a:rPr sz="3200" dirty="0">
                <a:solidFill>
                  <a:schemeClr val="tx1">
                    <a:lumMod val="95000"/>
                  </a:schemeClr>
                </a:solidFill>
                <a:latin typeface="Times New Roman" pitchFamily="18" charset="0"/>
              </a:rPr>
              <a:t>Concentration of Fluoride</a:t>
            </a:r>
            <a:br>
              <a:rPr sz="3200" dirty="0">
                <a:solidFill>
                  <a:schemeClr val="tx1">
                    <a:lumMod val="95000"/>
                  </a:schemeClr>
                </a:solidFill>
                <a:latin typeface="Times New Roman" pitchFamily="18" charset="0"/>
              </a:rPr>
            </a:br>
            <a:r>
              <a:rPr sz="3200" dirty="0">
                <a:solidFill>
                  <a:schemeClr val="tx1">
                    <a:lumMod val="95000"/>
                  </a:schemeClr>
                </a:solidFill>
                <a:latin typeface="Times New Roman" pitchFamily="18" charset="0"/>
              </a:rPr>
              <a:t>Ion in Fluoride Compounds</a:t>
            </a:r>
          </a:p>
        </p:txBody>
      </p:sp>
    </p:spTree>
  </p:cSld>
  <p:clrMapOvr>
    <a:masterClrMapping/>
  </p:clrMapOvr>
  <p:transition spd="med">
    <p:circl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3200" dirty="0" smtClean="0">
                <a:solidFill>
                  <a:srgbClr val="C00000"/>
                </a:solidFill>
                <a:latin typeface="Times New Roman" pitchFamily="18" charset="0"/>
              </a:rPr>
              <a:t>Introduction</a:t>
            </a:r>
            <a:br>
              <a:rPr lang="en-US" sz="3200" dirty="0" smtClean="0">
                <a:solidFill>
                  <a:srgbClr val="C00000"/>
                </a:solidFill>
                <a:latin typeface="Times New Roman" pitchFamily="18" charset="0"/>
              </a:rPr>
            </a:br>
            <a:r>
              <a:rPr lang="en-US" sz="2800" dirty="0" smtClean="0">
                <a:solidFill>
                  <a:srgbClr val="C00000"/>
                </a:solidFill>
                <a:latin typeface="Times New Roman" pitchFamily="18" charset="0"/>
              </a:rPr>
              <a:t>--Why do we calculate the Fluoride Ion?--</a:t>
            </a:r>
            <a:endParaRPr lang="en-US" sz="3200" dirty="0" smtClean="0">
              <a:solidFill>
                <a:srgbClr val="C00000"/>
              </a:solidFill>
              <a:latin typeface="Times New Roman" pitchFamily="18" charset="0"/>
            </a:endParaRPr>
          </a:p>
        </p:txBody>
      </p:sp>
      <p:sp>
        <p:nvSpPr>
          <p:cNvPr id="114691" name="Rectangle 3"/>
          <p:cNvSpPr>
            <a:spLocks noGrp="1" noChangeArrowheads="1"/>
          </p:cNvSpPr>
          <p:nvPr>
            <p:ph idx="1"/>
          </p:nvPr>
        </p:nvSpPr>
        <p:spPr/>
        <p:txBody>
          <a:bodyPr>
            <a:normAutofit lnSpcReduction="10000"/>
          </a:bodyPr>
          <a:lstStyle/>
          <a:p>
            <a:pPr marL="609600" indent="-609600" eaLnBrk="1" fontAlgn="auto" hangingPunct="1">
              <a:lnSpc>
                <a:spcPct val="90000"/>
              </a:lnSpc>
              <a:spcAft>
                <a:spcPts val="0"/>
              </a:spcAft>
              <a:buClr>
                <a:schemeClr val="accent3"/>
              </a:buClr>
              <a:buFont typeface="Wingdings 2"/>
              <a:buChar char=""/>
              <a:defRPr/>
            </a:pPr>
            <a:r>
              <a:rPr lang="en-US" sz="2800" dirty="0" smtClean="0">
                <a:latin typeface="Times New Roman" pitchFamily="18" charset="0"/>
              </a:rPr>
              <a:t>Fluoride by “nature” is a very active element. Its active nature will not allow it to be found in its pure form.  As a result, fluoride combines with other elements to form fluoride compounds.  We have to calculate the amount of fluoride ion in each compound in order to:</a:t>
            </a:r>
          </a:p>
          <a:p>
            <a:pPr marL="990600" lvl="1" indent="-533400" eaLnBrk="1" fontAlgn="auto" hangingPunct="1">
              <a:lnSpc>
                <a:spcPct val="90000"/>
              </a:lnSpc>
              <a:spcAft>
                <a:spcPts val="0"/>
              </a:spcAft>
              <a:buFontTx/>
              <a:buAutoNum type="arabicPeriod"/>
              <a:defRPr/>
            </a:pPr>
            <a:r>
              <a:rPr lang="en-US" dirty="0" smtClean="0">
                <a:latin typeface="Times New Roman" pitchFamily="18" charset="0"/>
              </a:rPr>
              <a:t>Compare the strength of different fluoride compounds by knowing the concentration of fluoride ion in each compound.</a:t>
            </a:r>
          </a:p>
          <a:p>
            <a:pPr marL="990600" lvl="1" indent="-533400" eaLnBrk="1" fontAlgn="auto" hangingPunct="1">
              <a:lnSpc>
                <a:spcPct val="90000"/>
              </a:lnSpc>
              <a:spcAft>
                <a:spcPts val="0"/>
              </a:spcAft>
              <a:buFontTx/>
              <a:buAutoNum type="arabicPeriod"/>
              <a:defRPr/>
            </a:pPr>
            <a:r>
              <a:rPr lang="en-US" dirty="0" smtClean="0">
                <a:latin typeface="Times New Roman" pitchFamily="18" charset="0"/>
              </a:rPr>
              <a:t>Calculate the exact amount (“quantity”) of fluoride ion ingested in case of accidental ingestion of any fluoride compound.</a:t>
            </a:r>
          </a:p>
        </p:txBody>
      </p:sp>
    </p:spTree>
  </p:cSld>
  <p:clrMapOvr>
    <a:masterClrMapping/>
  </p:clrMapOvr>
  <p:transition spd="med">
    <p:circl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3200" dirty="0" smtClean="0">
                <a:solidFill>
                  <a:srgbClr val="C00000"/>
                </a:solidFill>
                <a:latin typeface="Times New Roman" pitchFamily="18" charset="0"/>
              </a:rPr>
              <a:t>--What are the Risks of Ingesting More than the Recommended Dose of Fluoride?--</a:t>
            </a:r>
          </a:p>
        </p:txBody>
      </p:sp>
      <p:sp>
        <p:nvSpPr>
          <p:cNvPr id="108547" name="Rectangle 3"/>
          <p:cNvSpPr>
            <a:spLocks noGrp="1" noChangeArrowheads="1"/>
          </p:cNvSpPr>
          <p:nvPr>
            <p:ph idx="1"/>
          </p:nvPr>
        </p:nvSpPr>
        <p:spPr/>
        <p:txBody>
          <a:bodyPr/>
          <a:lstStyle/>
          <a:p>
            <a:pPr eaLnBrk="1" hangingPunct="1"/>
            <a:r>
              <a:rPr lang="en-US" sz="2400" dirty="0" smtClean="0">
                <a:latin typeface="Times New Roman" pitchFamily="18" charset="0"/>
              </a:rPr>
              <a:t>In contrast to the desirable anti-cariogenic effect of fluoride, it is also a toxic substance</a:t>
            </a:r>
            <a:r>
              <a:rPr lang="en-US" sz="2400" dirty="0" smtClean="0">
                <a:solidFill>
                  <a:srgbClr val="CC66FF"/>
                </a:solidFill>
                <a:latin typeface="Times New Roman" pitchFamily="18" charset="0"/>
              </a:rPr>
              <a:t>.  Acute ingestion </a:t>
            </a:r>
            <a:r>
              <a:rPr lang="en-US" sz="2400" dirty="0" smtClean="0">
                <a:latin typeface="Times New Roman" pitchFamily="18" charset="0"/>
              </a:rPr>
              <a:t>of fluoride in large quantities may be followed by rapidly developing signs and symptoms, which may result in </a:t>
            </a:r>
            <a:r>
              <a:rPr lang="en-US" sz="2400" i="1" dirty="0" smtClean="0">
                <a:solidFill>
                  <a:srgbClr val="CC0000"/>
                </a:solidFill>
                <a:latin typeface="Times New Roman" pitchFamily="18" charset="0"/>
              </a:rPr>
              <a:t>death</a:t>
            </a:r>
            <a:r>
              <a:rPr lang="en-US" sz="2400" dirty="0" smtClean="0">
                <a:latin typeface="Times New Roman" pitchFamily="18" charset="0"/>
              </a:rPr>
              <a:t>.  When it is ingested in relatively small amounts </a:t>
            </a:r>
            <a:r>
              <a:rPr lang="en-US" sz="2400" dirty="0" smtClean="0">
                <a:solidFill>
                  <a:srgbClr val="CC66FF"/>
                </a:solidFill>
                <a:latin typeface="Times New Roman" pitchFamily="18" charset="0"/>
              </a:rPr>
              <a:t>during the period development</a:t>
            </a:r>
            <a:r>
              <a:rPr lang="en-US" sz="2400" dirty="0" smtClean="0">
                <a:latin typeface="Times New Roman" pitchFamily="18" charset="0"/>
              </a:rPr>
              <a:t>, it may produce changes in the quality and appearance of enamel (</a:t>
            </a:r>
            <a:r>
              <a:rPr lang="en-US" sz="2400" dirty="0" smtClean="0">
                <a:solidFill>
                  <a:srgbClr val="CC0000"/>
                </a:solidFill>
                <a:latin typeface="Times New Roman" pitchFamily="18" charset="0"/>
              </a:rPr>
              <a:t>fluorosis</a:t>
            </a:r>
            <a:r>
              <a:rPr lang="en-US" sz="2400" dirty="0" smtClean="0">
                <a:latin typeface="Times New Roman" pitchFamily="18" charset="0"/>
              </a:rPr>
              <a:t>).  When somewhat larger amounts are ingested over a period of years, changes in the quality and the quantity of the skeleton may occur.  This, in fact, is the basis of the use of fluoride ion for the treatment of </a:t>
            </a:r>
            <a:r>
              <a:rPr lang="en-US" sz="2400" dirty="0" smtClean="0">
                <a:solidFill>
                  <a:srgbClr val="CC0000"/>
                </a:solidFill>
                <a:latin typeface="Times New Roman" pitchFamily="18" charset="0"/>
              </a:rPr>
              <a:t>osteoporosis</a:t>
            </a:r>
            <a:r>
              <a:rPr lang="en-US" sz="2400" dirty="0" smtClean="0">
                <a:latin typeface="Times New Roman" pitchFamily="18" charset="0"/>
              </a:rPr>
              <a:t>.</a:t>
            </a:r>
          </a:p>
        </p:txBody>
      </p:sp>
    </p:spTree>
  </p:cSld>
  <p:clrMapOvr>
    <a:masterClrMapping/>
  </p:clrMapOvr>
  <p:transition spd="med">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2227</TotalTime>
  <Words>3522</Words>
  <Application>Microsoft Office PowerPoint</Application>
  <PresentationFormat>On-screen Show (4:3)</PresentationFormat>
  <Paragraphs>1001</Paragraphs>
  <Slides>107</Slides>
  <Notes>11</Notes>
  <HiddenSlides>9</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Flow</vt:lpstr>
      <vt:lpstr>PowerPoint Presentation</vt:lpstr>
      <vt:lpstr>TOPICAL FLUORIDES</vt:lpstr>
      <vt:lpstr>Topical fluorides</vt:lpstr>
      <vt:lpstr>Contents</vt:lpstr>
      <vt:lpstr>PowerPoint Presentation</vt:lpstr>
      <vt:lpstr>Introduction</vt:lpstr>
      <vt:lpstr>PowerPoint Presentation</vt:lpstr>
      <vt:lpstr>Fluoride chemistry &amp; occurrence -</vt:lpstr>
      <vt:lpstr>Chemistry-</vt:lpstr>
      <vt:lpstr>Occurrence-</vt:lpstr>
      <vt:lpstr>Fluoride in hard tissue…</vt:lpstr>
      <vt:lpstr>Fluoride in hard tissue…</vt:lpstr>
      <vt:lpstr>Fluoride in hard tissue…</vt:lpstr>
      <vt:lpstr>Fluoride in hard tissue…</vt:lpstr>
      <vt:lpstr>Fluoride   supplementation</vt:lpstr>
      <vt:lpstr>PowerPoint Presentation</vt:lpstr>
      <vt:lpstr>Mechanism of action of fluoride</vt:lpstr>
      <vt:lpstr>PowerPoint Presentation</vt:lpstr>
      <vt:lpstr>PowerPoint Presentation</vt:lpstr>
      <vt:lpstr>PowerPoint Presentation</vt:lpstr>
      <vt:lpstr>Bacterial metabolism and fluoride</vt:lpstr>
      <vt:lpstr>Remineralisation of incipient lesions</vt:lpstr>
      <vt:lpstr>PowerPoint Presentation</vt:lpstr>
      <vt:lpstr>Interference with microflora</vt:lpstr>
      <vt:lpstr>Indications  for  use of Topical fluorides</vt:lpstr>
      <vt:lpstr>Factors affecting uptake of fluoride</vt:lpstr>
      <vt:lpstr>PowerPoint Presentation</vt:lpstr>
      <vt:lpstr>Professionally applied….</vt:lpstr>
      <vt:lpstr>NEUTRAL SODIUM FLUORIDE</vt:lpstr>
      <vt:lpstr>PowerPoint Presentation</vt:lpstr>
      <vt:lpstr>Clinical efficacy</vt:lpstr>
      <vt:lpstr>STANNOUS FLUORIDE</vt:lpstr>
      <vt:lpstr>STANNOUS FLUORIDE GEL</vt:lpstr>
      <vt:lpstr>PowerPoint Presentation</vt:lpstr>
      <vt:lpstr>Clinical efficacy</vt:lpstr>
      <vt:lpstr>PowerPoint Presentation</vt:lpstr>
      <vt:lpstr>ACIDULATED PHOSPHATE FLUORIDE</vt:lpstr>
      <vt:lpstr>ACIDULATED PHOSPHATE FLUORIDE GEL</vt:lpstr>
      <vt:lpstr>THIXOTROPIC GEL</vt:lpstr>
      <vt:lpstr>METHODS OF APPLICATION</vt:lpstr>
      <vt:lpstr>PowerPoint Presentation</vt:lpstr>
      <vt:lpstr>Clinical efficacy</vt:lpstr>
      <vt:lpstr>AMINE FLUORIDE</vt:lpstr>
      <vt:lpstr>FLUORIDE VARNISH </vt:lpstr>
      <vt:lpstr>PowerPoint Presentation</vt:lpstr>
      <vt:lpstr>Studies..</vt:lpstr>
      <vt:lpstr>5 Steps to Applying Fluoride Varnish</vt:lpstr>
      <vt:lpstr>Clinical efficacy</vt:lpstr>
      <vt:lpstr>ADA recommendations on fluoride varnishes</vt:lpstr>
      <vt:lpstr> Controversies…</vt:lpstr>
      <vt:lpstr>New approaches to increasing the effectiveness of Topical fluoride agents</vt:lpstr>
      <vt:lpstr>PowerPoint Presentation</vt:lpstr>
      <vt:lpstr>PowerPoint Presentation</vt:lpstr>
      <vt:lpstr>FLUORIDE DENTIFRICES</vt:lpstr>
      <vt:lpstr>PowerPoint Presentation</vt:lpstr>
      <vt:lpstr>PowerPoint Presentation</vt:lpstr>
      <vt:lpstr>PowerPoint Presentation</vt:lpstr>
      <vt:lpstr>Sodium Fluoride Dentifrice</vt:lpstr>
      <vt:lpstr>Stannous Fluoride Dentifrice </vt:lpstr>
      <vt:lpstr>PowerPoint Presentation</vt:lpstr>
      <vt:lpstr>Sodium monofluorophosphate dentifrice</vt:lpstr>
      <vt:lpstr>PowerPoint Presentation</vt:lpstr>
      <vt:lpstr>Amine Fluoride Dentifrice</vt:lpstr>
      <vt:lpstr>PowerPoint Presentation</vt:lpstr>
      <vt:lpstr>Dentifrices accepted by ADA</vt:lpstr>
      <vt:lpstr>Recommendations for the use of F- tooth paste</vt:lpstr>
      <vt:lpstr>Self Applied Topical Fluorides….</vt:lpstr>
      <vt:lpstr>TOOTHBRUSHING</vt:lpstr>
      <vt:lpstr>Fluoride containing prophylaxis pastes</vt:lpstr>
      <vt:lpstr>Brushing in optimally fluoridated community</vt:lpstr>
      <vt:lpstr>PowerPoint Presentation</vt:lpstr>
      <vt:lpstr>Fluoride gel</vt:lpstr>
      <vt:lpstr>Mouthrinsing </vt:lpstr>
      <vt:lpstr>Mouthrinsing</vt:lpstr>
      <vt:lpstr>Fluoride concentrations of mouthrinses</vt:lpstr>
      <vt:lpstr>Acidified Sodium Fluoride Rinses</vt:lpstr>
      <vt:lpstr>Neutral Sodium Fluoride Rinses</vt:lpstr>
      <vt:lpstr>Effect on Different Tooth Surfaces</vt:lpstr>
      <vt:lpstr>Safety of Fluoride Mouthrinses</vt:lpstr>
      <vt:lpstr>PowerPoint Presentation</vt:lpstr>
      <vt:lpstr>PowerPoint Presentation</vt:lpstr>
      <vt:lpstr>PowerPoint Presentation</vt:lpstr>
      <vt:lpstr>PowerPoint Presentation</vt:lpstr>
      <vt:lpstr>FLUORIDE CONTAINING  DENTAL MATERIALS</vt:lpstr>
      <vt:lpstr>FLUORIDE IMPREGNATED DEVICES</vt:lpstr>
      <vt:lpstr>PowerPoint Presentation</vt:lpstr>
      <vt:lpstr>Slow releasing Fluoride devices</vt:lpstr>
      <vt:lpstr>PowerPoint Presentation</vt:lpstr>
      <vt:lpstr>PowerPoint Presentation</vt:lpstr>
      <vt:lpstr>3. Use of F complexers</vt:lpstr>
      <vt:lpstr>4. Use of fluoride containing polyelectrolytes </vt:lpstr>
      <vt:lpstr>5. Role of surface active agents</vt:lpstr>
      <vt:lpstr>6. Self gelling liquid fluoride</vt:lpstr>
      <vt:lpstr>7. Combination of F and CHX</vt:lpstr>
      <vt:lpstr>8. Hydroxyapatite - Eudragit RS100 diffusion controlled F-system</vt:lpstr>
      <vt:lpstr>9. Iontophoresis</vt:lpstr>
      <vt:lpstr>Guidelines for Calculating the Quantity and Concentration of Fluoride Ion in Fluoride Compounds</vt:lpstr>
      <vt:lpstr>Introduction --Why do we calculate the Fluoride Ion?--</vt:lpstr>
      <vt:lpstr>--What are the Risks of Ingesting More than the Recommended Dose of Fluoride?--</vt:lpstr>
      <vt:lpstr>Important Information Before Any Calculation</vt:lpstr>
      <vt:lpstr>Calculation of Fluoride Ion in Fluoride Compounds</vt:lpstr>
      <vt:lpstr>Calculation of Fluoride Ion in Fluoride Compounds</vt:lpstr>
      <vt:lpstr>Calculation of Fluoride Ion in Fluoride Compounds</vt:lpstr>
      <vt:lpstr>ADA/AAP Dietary fluoride supplement schedule based on fluoride ion level in drinking water (ppm)</vt:lpstr>
      <vt:lpstr>PowerPoint Presentation</vt:lpstr>
      <vt:lpstr>References</vt:lpstr>
      <vt:lpstr>PowerPoint Presentation</vt:lpstr>
    </vt:vector>
  </TitlesOfParts>
  <Company>Manipal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TOPICAL FLUORIDES</dc:title>
  <dc:creator>Pedodontics</dc:creator>
  <cp:lastModifiedBy>Dr Shruti</cp:lastModifiedBy>
  <cp:revision>265</cp:revision>
  <cp:lastPrinted>1601-01-01T00:00:00Z</cp:lastPrinted>
  <dcterms:created xsi:type="dcterms:W3CDTF">2004-05-16T11:37:31Z</dcterms:created>
  <dcterms:modified xsi:type="dcterms:W3CDTF">2015-06-10T15:06:04Z</dcterms:modified>
</cp:coreProperties>
</file>